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9" r:id="rId4"/>
    <p:sldId id="270" r:id="rId5"/>
    <p:sldId id="271" r:id="rId6"/>
    <p:sldId id="272" r:id="rId7"/>
    <p:sldId id="284" r:id="rId8"/>
    <p:sldId id="285" r:id="rId9"/>
    <p:sldId id="286" r:id="rId10"/>
    <p:sldId id="287" r:id="rId11"/>
    <p:sldId id="288" r:id="rId12"/>
    <p:sldId id="289" r:id="rId13"/>
    <p:sldId id="256" r:id="rId14"/>
    <p:sldId id="257" r:id="rId15"/>
    <p:sldId id="258" r:id="rId16"/>
    <p:sldId id="290" r:id="rId17"/>
    <p:sldId id="292" r:id="rId18"/>
    <p:sldId id="259" r:id="rId19"/>
    <p:sldId id="260" r:id="rId20"/>
    <p:sldId id="291" r:id="rId21"/>
    <p:sldId id="293" r:id="rId22"/>
    <p:sldId id="261" r:id="rId23"/>
    <p:sldId id="262" r:id="rId24"/>
    <p:sldId id="266" r:id="rId25"/>
    <p:sldId id="263" r:id="rId26"/>
    <p:sldId id="264" r:id="rId27"/>
    <p:sldId id="265" r:id="rId28"/>
    <p:sldId id="267" r:id="rId29"/>
    <p:sldId id="294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3" autoAdjust="0"/>
  </p:normalViewPr>
  <p:slideViewPr>
    <p:cSldViewPr>
      <p:cViewPr varScale="1">
        <p:scale>
          <a:sx n="96" d="100"/>
          <a:sy n="96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81-0B9C-4259-9DC5-061D38F5B8B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6B4C-824F-4D3B-B202-93033B47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dog+that+fail+at+being+dogs&amp;source=images&amp;cd=&amp;cad=rja&amp;uact=8&amp;ved=0CAcQjRw&amp;url=http://www.youtube.com/watch?v%3DgU2ZPcS-bAk&amp;ei=eXo3Vf7PE4zBgwTahIGICg&amp;bvm=bv.91071109,d.eXY&amp;psig=AFQjCNFXuAQxcFzHaCr8f3F-0vpaiz68uQ&amp;ust=1429785558412948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reshwater%20biome%20plants&amp;source=images&amp;cd=&amp;cad=rja&amp;uact=8&amp;ved=0CAcQjRw&amp;url=http://www.buzzle.com/articles/freshwater-biome.html&amp;ei=XONpVM2NJMbasATs1YLYDg&amp;bvm=bv.79142246,d.cWc&amp;psig=AFQjCNGN12dSl7N787LwE5aF96rA96DB-A&amp;ust=1416311999034580" TargetMode="External"/><Relationship Id="rId2" Type="http://schemas.openxmlformats.org/officeDocument/2006/relationships/hyperlink" Target="http://www.google.com/url?sa=i&amp;rct=j&amp;q=freshwater%20biome%20plants&amp;source=images&amp;cd=&amp;cad=rja&amp;uact=8&amp;ved=0CAcQjRw&amp;url=https://sites.google.com/site/learnbiomes/freshwater/animals-of-the-freshwater&amp;ei=Q-NpVPSkNa-IsQTO8IDwAg&amp;bvm=bv.79142246,d.cWc&amp;psig=AFQjCNGN12dSl7N787LwE5aF96rA96DB-A&amp;ust=141631199903458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freshwater%20biome%20plants&amp;source=images&amp;cd=&amp;cad=rja&amp;uact=8&amp;ved=0CAcQjRw&amp;url=http://www.treehugger.com/lawn-garden/inexpensive-arsenic-filtration-system-based-on-cattails-could-help-clean-up-the-drinking-water-of-57-million-people.html&amp;ei=a-NpVOPAKsGRsQSCqYGgDg&amp;bvm=bv.79142246,d.cWc&amp;psig=AFQjCNGN12dSl7N787LwE5aF96rA96DB-A&amp;ust=1416311999034580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freshwater+biome+animal&amp;source=images&amp;cd=&amp;cad=rja&amp;uact=8&amp;ved=0CAcQjRw&amp;url=http://galleryhip.com/freshwater-biome-animals.html&amp;ei=EONpVKetG-GIsQTN1YKABw&amp;bvm=bv.79142246,d.cWc&amp;psig=AFQjCNGlBPUBONRv8rrSsXpCt_72UA53Og&amp;ust=14163118233759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pollution&amp;source=images&amp;cd=&amp;cad=rja&amp;uact=8&amp;ved=0CAcQjRw&amp;url=http://envirotechi.blogspot.com/2012/08/monitoring-and-detection-methods-of.html&amp;ei=oeRpVPzHIO21sQSkx4CgAQ&amp;bvm=bv.79142246,d.cWc&amp;psig=AFQjCNHFVGdj-p0Q6dOEOzhJAvW2IPUIRA&amp;ust=141631232164891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eutrophication&amp;source=images&amp;cd=&amp;cad=rja&amp;uact=8&amp;ved=0CAcQjRw&amp;url=http://sangeethakadur.blogspot.com/&amp;ei=xeRpVL77B4HjsATCzoKwAw&amp;bvm=bv.79142246,d.cWc&amp;psig=AFQjCNG1g1y9GiPJRg96D996AMqFk6Vgfg&amp;ust=141631237917497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my.hrw.com/sh2/sh07_10/student/images/hx8/eco/hb08se_ecos03027a_pop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my.hrw.com/sh2/sh07_10/student/images/hx8/eco/hb08se_ecos03028a_pop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Ry58bZNU4Q" TargetMode="External"/><Relationship Id="rId2" Type="http://schemas.openxmlformats.org/officeDocument/2006/relationships/hyperlink" Target="https://www.youtube.com/watch?v=XkyKliH1X3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my.hrw.com/sh2/sh07_10/student/images/hx8/eco/hb08se_ecos03029a_pop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mar4gh5nI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reshwater+biome+plants&amp;source=images&amp;cd=&amp;cad=rja&amp;uact=8&amp;ved=0CAcQjRw&amp;url=http://galleryhip.com/tropical-dry-forest-biome-climate.html&amp;ei=r-FpVOrOO7PfsAT7yYII&amp;bvm=bv.79142246,d.cWc&amp;psig=AFQjCNF04ieUQmRtYesWKM7wdBUFxTBIQw&amp;ust=1416311570235209" TargetMode="External"/><Relationship Id="rId2" Type="http://schemas.openxmlformats.org/officeDocument/2006/relationships/hyperlink" Target="http://www.google.com/url?sa=i&amp;rct=j&amp;q=freshwater+biome+plants&amp;source=images&amp;cd=&amp;cad=rja&amp;uact=8&amp;ved=0CAcQjRw&amp;url=http://bioexpedition.com/freshwater-biome/&amp;ei=ouFpVPbyMZaQsQTjkoAg&amp;bvm=bv.79142246,d.cWc&amp;psig=AFQjCNF04ieUQmRtYesWKM7wdBUFxTBIQw&amp;ust=141631157023520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source=images&amp;cd=&amp;cad=rja&amp;uact=8&amp;ved=0CAgQjRw&amp;url=http://willthisworkquestionmark.wikispaces.com/Freshwater+Biome+Locations+and+Definition&amp;ei=5uFpVN_hBq7asAS0joGQCw&amp;psig=AFQjCNE4Ft5IIqzkAQOp7IV_Rqun8wxRgg&amp;ust=1416311654216018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reshwater%20abiotic%20factors&amp;source=images&amp;cd=&amp;cad=rja&amp;uact=8&amp;ved=0CAcQjRw&amp;url=http://steinj2014.wix.com/freshwater" TargetMode="External"/><Relationship Id="rId2" Type="http://schemas.openxmlformats.org/officeDocument/2006/relationships/hyperlink" Target="http://www.google.com/url?sa=i&amp;rct=j&amp;q=freshwater+biome+animal&amp;source=images&amp;cd=&amp;cad=rja&amp;uact=8&amp;ved=0CAcQjRw&amp;url=https://sites.google.com/site/theriverbasin/home/adaptions-relationships&amp;ei=uuJpVN-ALozIsQT_j4KYDQ&amp;bvm=bv.79142246,d.cWc&amp;psig=AFQjCNGlBPUBONRv8rrSsXpCt_72UA53Og&amp;ust=141631182337595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need </a:t>
            </a:r>
            <a:r>
              <a:rPr lang="en-US" dirty="0" smtClean="0"/>
              <a:t>your Biome of the Day worksheet (We are doing 2 today)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 descr="http://i.ytimg.com/vi/gU2ZPcS-bAk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867150" cy="242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Cattails</a:t>
            </a:r>
          </a:p>
          <a:p>
            <a:r>
              <a:rPr lang="en-US" dirty="0" smtClean="0"/>
              <a:t>Lily Pads</a:t>
            </a:r>
          </a:p>
          <a:p>
            <a:r>
              <a:rPr lang="en-US" dirty="0" err="1" smtClean="0"/>
              <a:t>Muskgrass</a:t>
            </a:r>
            <a:endParaRPr lang="en-US" dirty="0" smtClean="0"/>
          </a:p>
          <a:p>
            <a:r>
              <a:rPr lang="en-US" dirty="0" smtClean="0"/>
              <a:t>Water Celery</a:t>
            </a:r>
          </a:p>
          <a:p>
            <a:r>
              <a:rPr lang="en-US" dirty="0" smtClean="0"/>
              <a:t>Black Spruce Trees</a:t>
            </a:r>
          </a:p>
          <a:p>
            <a:r>
              <a:rPr lang="en-US" dirty="0" smtClean="0"/>
              <a:t>Leaf Pond Weed</a:t>
            </a:r>
          </a:p>
          <a:p>
            <a:r>
              <a:rPr lang="en-US" dirty="0" smtClean="0"/>
              <a:t>Duck Weed</a:t>
            </a:r>
          </a:p>
        </p:txBody>
      </p:sp>
      <p:sp>
        <p:nvSpPr>
          <p:cNvPr id="20482" name="AutoShape 2" descr="data:image/jpeg;base64,/9j/4AAQSkZJRgABAQAAAQABAAD/2wCEAAkGBxQTEhUTExQWFhUXGCIaGRgYGBweGBsaHxogHx4cHhwaICggHRolHyAeITEhJSorLi4uGh8zODMsNygtLisBCgoKDg0OGxAQGywlICQyNDQsLDQsLCwsLCwsLCwvLDQsLCwsLCwvLC8sNzQtNCwsLCwsLCwsLCwsLCwsLCwsLP/AABEIAMIBAwMBIgACEQEDEQH/xAAbAAACAgMBAAAAAAAAAAAAAAAEBQMGAAECB//EAEMQAAIBAgQEBAMFBgQFAwUAAAECEQMhAAQSMQUiQVETYXGBMpGxBiNCocEUUmJygtEzkrLwB6LC4fEkQ9JTc4OT4v/EABkBAAMBAQEAAAAAAAAAAAAAAAECAwQABf/EADIRAAIBAwIDBgYCAgMBAAAAAAABAgMRIRIxQVHwBCIycZGhE2GBscHR4fEUQiMzYkP/2gAMAwEAAhEDEQA/AK9nkQFCkQQQbMDIi5nrfpa3TE32T4dlKub0ZyQjIYYOVCsBIJ8oB3tiDN1AaQB/xFeTsBEAH3Lyb9IwDWcqysDEdfXGJaFNuKRnkoqbtsem5z7J8JMac8EJ2mrTI2nqJiPPCXjH2OoU6b1KOfoVdIJ0SoZoEwIYy1rCL4op4bWliKTE203U+9zMbYifh1ZWDLScwZEFQCfRr4MqEZY0r7BdNPgWNOCVjTWqmh1faKiaheIKEhpt2wEzPTaDqRh6qw+hww+x/AP2jOhnE0aI1ODEap5V9zv5KcXP7d1qlekadPSCWALtp5FUgkjV3MLbpqxjnQpqClewkaOq1it8I+3GcoQFq61H4ag1fn8X54uHCv8AilTIC5iiynqyEMvqQYIHkJx5pmeEZimAdPjA3+5AZgCbWVpj+nA7oQSCrqQdJDIwM4FOpViu47r1GcatMuvFPDfWaNUVVYGFVSB8TEFl3BHKCNIEC22KZxtI8QCF5zEWAsItJIN9jefWcch2U9Qe+2CGzQqCKqhxIN5DWI/EsHoN5xFStO7RJz5lZ4kGZ2AkksyLBMzqIUCN+kDDfijTVqHpqI9hYfTBOU4QnjpVp1isVNZR7GbnlcW3jfTgLOZd6Zh1Kk7TsfMHYjzGNc6sZ2UWUnJO1gHN7UxEzUmOhjafKWxecjL1koIix4iKKtIKrk6AGWZjSdAG46eYx53xasRUUD8K9OhJmf8ATjeQz1RCHRjqUyIt9MaYRehFIx7qPXPthn9GcpQoikEDaqZI5rsdEc+5PL1nfHlXGcyrZio6IUQsSqneCSY+R+mDeNfafMZkB67AugCqYhoFp33M38ydsV2pW1MSZtJ32t0/LFFG7GSyGcPpguheSpa/UBBzMAQfiAB37jDTJ1vFqqdP3oBqRspDGSlhsFKgeh8sLeER8DWD2LA3CtGs9hCK3z9sHZKtFZ6zBEpiTqIkAOOULY6miBAFr7b455Zzyy8V8g2Zy9RaKkU6AaoQziA19WiOUhlEBV0gaRMmMVvhPEatEsaLsjMIlTEkXE97/XDJeOUBQajQrV3DIC4qQh1gXZR+6Zn2vMyK/TqzDrsbjy/8G3tjLXWbkJriWPgP2mq5fNpmEZq7VDocEktUBNhNzO0bkbY9O/4gMWXhrldJ/baJI7Eg2+ePFMq/hvqFTwwra0ZSZWRYCLjmBFv+2PYftNxnLV8rkzTzFKoyZnLswFRSwhgGLCZETJnbFqPheRo7NHoRws41UhKZ71qa/NwP1x3n1p5imaYrFdXWm41enUG3SMIftRm6iU6KtpgZihckyYrpfzn5/TGplpOyJeK0qiaiQIg8w2Ij4Wt+f6XFF+29ZvGrsVjwsmVgn4DWq6AR7A288XHi3FGFNlakBJVbOergfu7wcUX7d5pWpZ1wCC9ShSUap5UVahBJubsflidZ4yQlZi7h3EAnDgpYqdRLDqylmJjqBZZ9MJMslWpmKJK8isG8gqfedOuxv+8J3GIc5UZaFOoASqyotYsLwTtctt5eRwLw4VRXStUUwARqAtrZCIN4HNO+0YwJOV5PlgpRSUk2LuPqHrBALs0e5MY9B4jFKmGYElxOkzAp7LMdWYTHUJ/Fik8LybtmRWdG0o0gG2ph8Kj3IM9MWjipa7B/LTBaZMCRchROx6AYl2hruQ5L79e5XtM1ObYtyTlSzKiLUY3sZAWT16RcDyvMYgyPBkqVatN6kKj3Am6xcg942Bg7d8br5GudoE0zJmJJttN5kgAXMeYxJwLJ+LUqKrwimHq7i1goMgGYmZ2E35ZeOE5JkYxbdkOvAV+ZaIK7CewtG42iPbGYr3E81Q8VozdVQIAVRygAADcTMC/nOMwumo839mV/xpc/dDZciGpu4YfAxAi9irR6gCfY4U5oSgPlhhwbNHSacxufmIYe6/TC2eSMUg1ZWM0cls4NnwaCFtjafPzxAMxCEHe/1P6EYA+zVVTT0sQIebmBGHHCqCVcwQDKI2s+YgQPciPbHqRa0amB3LJwbLfs2XiPvKh1t/Mdh7CPzxWPtDnpMK0qu406rqWlojcm9unXph1xziOlWb91bfzGw+s+2Ka1VUBWR2k73GPE7VPU0kWjUcMonXjrLAGqD1MBgDa0QBY74YZOq7oTX5h+DVdgJO56z64B/YSkGofDaJCn/E9dG6i27QD0nBGVf7sAnvv0BOH7JGnCpdqzOnVlPB02WmkGGhQBMFZkAXsPTfyM2nCnP0VXRpIbVFwCBcTsdoH0wbUcqoMCw63G+xHbriLiealS0yWWxsPwn8IEQNoERaMN2hJ1E+bJTT2aFdKvuCrKV3DKQQDsfQyIPng3LZ0gFQQUO6mCp9jbC6lmNYq1JJkpTE9BTU2HlcYiC3m+3Tfv0xGpSjqsJOCUrIOz/AqFc60qGjUO4I1UzaJ3lemxPoMJs1wCtRgsoanN6iHUnud1/qA3GN5LjR0hmFiYk7TAJEi2xHQb4eZHi6ghlYoeh6fPYjFNfaKOHldcf3ctrlHElgS8SyygUwotoBPtq/T6YTMIb4duh9Nj54v1alSqyXQAsILU4EiZgp8EHrpCk98Vri32arAs9M+OlzCDnB/ip79dxqFt8aKHa4Tdm7P5jxnF8SNcuKWTWoficMfOGfwxH9NOq39QwTRy80qlPYU0BEN+LWpbcR3HoMBcTzR00qe4VQLdNKBSPmHP9Rx1lK2gNB1BkYqehsT6gyACOmLyu1frHXuHO5nDaX3obdQHY9Dak0bbicE0TYrpC6WO0wb3sSY6GBbnGIqYWmtdyC0ALTgwPvQYJsZhOnfE/DaTNr1RBUFD1LAXAG/mfQYnUd0xZp6bviTknRKxqERNx1j2ufnjrh+VI3WDqkkHYSBMETNvqe2I6YJBVd2EL/Nuv5xh5wzIMKdZ6kl4AEbAX5vOSv5HGZVNMWiUHixmZ8JmiNbaoJ8pFri8AQP/ABhlmsojhan3RfVTUFWUFQHRQNrWEd++Ba1cInIpsCZHciJ/mv7T74goUajBCQdAgknY32E+gt5YVy1d+9vr+A3uM8xQgSJCl1BZSAT0tHTzMbA4B+0FH7umAzw9cmGM2TUJJkyYUf8AfGDnZeUmWUDlUSBJmT0237eWNcWpaVoKSNZFSoxPQaCFXfcyx/rXCa2FilB92iMuqbqPMknc7H+xOOcvQqNQao06RUCFfw6mDEwZmwGknu1tsORlS1NAoCstNY3udMCYF/iNh54jynD2CImw8bW8mRoVZMTfTAkDf88cqkUt8nXVgStVmqwIjSxIAA76dpjv8+uNZ+it2LBLWWxNzEqAJBPp/fEtLgtOppdq7arMw0yt91kQSfQ27dcc1wlGoKqSzhvuqZggMYCGxuFFwpJvA6YWOlyw/Y66JuK5KqFo5SjHjVSQzGfukUCR5QGgtv8AEB0OFH2nzaZemMtQMKtp6serGOp7dNumLXRTwKZdiTU0aCTe8l3YHzdo9vLHmObNTM19KgkmSB5KCSfkDjXRWtpcFk2UO7Tc+eF+Sfh32crVqYqLphp3JmxI7eWMw4HFWyoWgKc6UWbn4mUM3T94nGYu51L42E1Lmd0Khp1AR0M40jzq/mP1wf8AaLKhKp0nUrcykCAQfI7QZEeWFWUa7j1/vjHRV7sxwWQ/geUFRqiEqIXVzbG8EeW/5YuHAsmtCkSBBcyfYQPbc4p/BFU5gK7BQykSSAJi1zbFyzzjQQjK3QaSD5Db54rKc0rcCknZWFPH6halPTVqJkTAsLTJEFjO1sRZ9KlAeIBTp1dgSx1qDcQqAlG8zEXiRh7SoZXwqgqq9R3QoLQqcpAiDJgyZMCekjEeYzKZjKqtROfQDJkRVVRq9ZKtbue4xmlVhF3TOUCl5aoxLEGTN43vcm/UzOHCJoWTJnv6/n0xxSy+ksdMArEERBUNv3t1vP0ntAHZY+QgepnGWpNN4BG6ZHrIiwZdmm5HoPr6YH4xTIo1Kk2VQpuL6iDtedvzwfkCo1SL9O03v/vtgDjzD9ldRbU4EeQAI88NTqSc0nzHq1JSSuwXPZAZdUpAyT94xndmAn0jTAHaD1wNQWSR3BA9TYfWcMPtBU1Vj5BRbyUT+eIOG0zqpsQSviAGP5GP6Ti0HKVm9yG7FHEuG6aQHhGNZblY2DKgBn2wdwfgYCLUYEargau3Rgd7n0xZ6SKpKsJEahcTBEn1AbWPliJHpkiKg0mmdN+x+tva3rhn2yo46UiycngVvw1VRnDFCIsm0+5v07YylmKq7gOO4OltpPlI9cMRQJWiO7T7b++0fPGq2W8Nmqbqqty9CS8geZmL+fY4hrUnaWWI4XI/2mlUYiqsVNiSAtT0JIhve/mMbbgupg2hXRRFpBANpKTa1pWR59MEvkvjjSzNvOxOnp1+L5x54zhLVaJIRw8LILBe5GxEbX2sT54RVZJf8cvo+sBSa4lU4ugNKVECpXRQAegDAX9CL4sdLhlNCzaF1kqqWuoIEwfmIwu4u5rNklKhQ+ZWIEAgsvN2uDNu+HecHPN48QXMWhm+kfXGqdZ2iuLv+ilbCik+H5ZVms3a/wAv/GLgaupabD8SkR2DjT8wflO98V/7RUNNdyBCsS62tDEm3kDqHthlwOryi3wwvsWk/p8vnOo+KIJ2bJKBgGIkHbt1m4tvf0xNOoA7ATHrHUd5M9MaoMChWwJU7ntYm/UAwMZWp6QBJmQANUm5G/bv77DGdVFfYe6NUUBYQYPiHUd506hHyG574FzFEkzEjwnMHcgkBR5MAAJMfD8zqKgAqbHm1eUtBExuJvjWZZWMggfdwojsSQCPMlR8vPFHUzyA2mzeVy+oU0k7oDAEQFk3IMgWuevliDPVW8NtPKDTYE7xqGlRYnqw27YmpAW0kliCiXgGbExImwP6YAqNqpQR8RW2201D/owI8zlYKTVpLKyBU6S1jG5MSNr+g26h8NyLuwrkQgMiTB09Itcm3XbBOarK606UAD46pXsTZLb6tM7TC264K4pXJphVsz2sNiTpHTYGTAsIPbBhh2XEfSrXXTFP2m4kFpnzsPQf3M4Qf8PSTm2qkA6UIE7BmIEx1hdRjEH2wzfMEX4RYegtixfZTLJl8l4jrzsPFLdlaVCjzKSffG+K00XJ7y+xs7RaEVS5ffiNMvxDLlV8QU9UAHVvawm3bGY83zFfUxJMEnaTbGYb/F/9My6S/wDHanjIH/EtiPI+fXmH54q9C1Rv99BiytVlQbQ9MA7SDNojfof/ABhFUSKgPdf1I/36Yh2TF0yMX3yXKZF6rEopaFBIHn64lpK6VkEMjAgm0GPfHGTzLUnV1MEf7IPkcO+KZ9KlPxgOoUE7rYlxO/l742zbjHAXljXJZGtWfTSVZMC7gfi2noLnpJv2xCvAMyHrUlVC9J+YeIF+IFuUtEgyfywpy2dK8ycpVZkExMwI3v6fpgurxGstQ1fEIZwC3UsQP3YNpaBbzG048uEaStGSKq2AvPVwF8FsqFqaRDitrBnqYldPp+WE7021wCI0xJsSxtG/+/rxl841SoxqBizkNqYC42sAZBnpb0tg4ZkCylB30gav80FvlgVbRltjyHSwDZQyx7Hr6QPkf7YG4iNcKLyw/MR+uCwovMHrfA4Ua1NrGf8AKpb5WwsWr3sLVirAeeeXc+Z+uO/AcIjA8pcwLfGFImD5YGbE1SqwcJeFggeZUG1p64vTM8FkbPVZqIVmBIOmdpOlhPXuLW2wCmVWVk3Ud+ury/3bE5y1RUVNDBiGYiCTsP3Zv/cYio0yVloEbjWNVo/DOqYMbWg9sTWpI1IOr5/S1P4iViWjyE/XHC5wFXnqwneY1avqB+WIVMkEnrO/UidvXHIhiTEDt0k3H0xNKIGsBRziht/T3IxMnEVKqLTYX3Pba0XPucAHLgsABcwAJ3Y26n944lzFGkjEUyCF5df7xtJB6Cdh23uTgfDi1cLid5PLpVbKl9beDeFAmdAAJ3JgicdZh9bOFQAGoukyIgxAMbGTB32PniDJtEFSwOrUSpIYAMu0bWJ+eOlyjjS/il0ZmZTGxDCQNrSBvBkHDabyvy/dyLV15Bn2t4fp0Q4eA0xIgamvB6FhA9R3wv4Cx5wP3dR9ARP1Fsd8XU0qaMSC7FaSTJgkiW5vMHp08sD5ZGSoQBciw8iJ+mKVIrTjY6pFKz5jRj8cRYmJn8QVr7WktvbHNQkiwk+IpL9puCCOv0C3xzlnQvqqBygUNpW4bTM6iLhYbp17YaVsmoRm1qrKquKS6WAYh4QtJk8qgdRrA5oBKRoSlsHRgWKSQwMRFjNzPQ9rgfPBPD3UM7kSPCJk3+JnLR56VG8Rfa2I8xlXR2ptURmppLOpIUxcRHWSLDfa2JuJgKppg6dRCR/AsEx0gJqH5eWFcbd19cyVgXJUdRUMCVEKZ22l+oMkyLeeMy7CbwAPEYnooBUA23gFxgunVVKSq0Go3O1zpuI0jcg3InzPcnCvJtKgHZUUtcAH4nVSZ2Yus/098dFanbgEaZTLGwIg1Oci1gBYT5LE9yT0Nwq9UDxKgMhJVD3YyJ/yk28x2xLXz7BdXMJWZK6ZJgC34Tv174Rcfznh5RBN3JeIA+LaOpGkA++DSpzlLPHH79jR2WN6qb2WfT+SrLROZzS0/wB5oPoLt7wDi5/bLNhaSUV68xA/cWQo+f0wm/4f8OZ3epB2Ki3lLb2E/o2C9QerXzb3o0YKz+LTy01H8zXPlPfHo1WnU0raK92CtPVO4blcjl6SKlXT4gEvKKSGNyJYzaY9sZgDI/ZnNZlFrmrSXxOaHYBoJsYiwIuPIjGYVxV8yXqTsN+GMpait/hBa+5Anb1A/wAxwtzNA/tfhdJt/KWLfQ4K4fnNRRLSjAkGNUREzO0GLbyO+M4zqGZFVR8Cgn3Y/wDcYFGNsfP8CcbnfHMiKbl1sh+QaLj0O49DhClUkKgvqYmL9YWw74tGfzSvliej/Un6jFN4k9SkxVCFaIJ1C8WhR23nqTI8sacyWljxV2P+E5tU5CdTDvOgG/XYsRPkI69GGZOp0ZiZnTBmSGJUMOlyR8sVDJsxqMAsa587lrC3WD9cXCtlaj0mCgDwk1hCZcFNTRJAvJNgOgva+ep2e7umUaaJEpBg6aW1As1GFO1i6k3kEAMB0I/iOFrU6wMLl6u5k+G/W/bFuy9HTSFVHYkDZYK3izDTYERzX6zsDhzl6jXWTrHKrapRwDb5reDcSSJxRdkT8TYVI8uoZetcvTcAH8SsAR1vGCwIkj9z6wv64tX2t4mHPhpJbSfETeLDcz07jpGKznZCmd2C9Z3BP9sZK0UpNIFR9xi2mJIGNtxJ0qu6HSfjB0gkEcoMkTEHbb5DGpgE9gcC1V5j05D1/jwaSwyVJZDszx/MFdYqGVi+lZYGVOqBcHSBftjOE8R006jChTLKJEyVPMurlJkQptpPTywP4Ism800J921dPJsOvs5kqIbn1Ot4AH8MbEQy3uO2K2ik0jRt6kND7QOAwemHmLfhBvsGD9pmZ8747zOZVvBAVKb1Rq0qDpAIEbkx8W2IsypDMAnLpOmQZBIJUT7Dff2wNxCuadVdPVWPosALH/OPfE9Eb2sB7X62ZG+b3OqANosZvE+uIlqFqdgSZ/L9MB1UICiDLDUR1vZfyg+jYtf2cCkNQqU0IYAgOuliSDJnSbAx539cU+EkNdLIDkG1euib7GySSewEknyOCqWa2VfwiYOwMjmI+Zg229ML61F6bU9wGcCIN1LggzsVhQbWMTcDEWRptdtyWUHuS2r89hiLpLxEZbEvFq7O1BWMnxmfYfhUsTYfvHDbMCXQ9rH08Rh+mCc3wcKtIMsVTTDHl2LECLX2DT5qO+IlQc0zyMyn3YnbvPTzwKsJ6bW6/oMu9ZEFDMEU0EQ6rpJAAMK0QTFyW/0jHdZvEEOoayTNtmvfYWJE46OVOim+4qsTHWGZiLeYhp9McUWYMpAUrrA0lQV2Jup3t1OJSjNO4zbSsRUsyqVKiiY5AOuzBomJnlwbVqBqx1gaFgzIkt0AO+9iI2J7244U4NXMsIBNQhbA2sgAHQRVmY2U+03hBkDEfiZ77gIeXST0L6SQMdLDIN3IqZbwpdCeQFHi4tM3GzRqkWscbojwlIEh5DQNyEA0iTbmCJ795tFkdPhoQ58NKYdwTYsFBMAmJgoJW9z2Md5UsrNUqVeYAykXC8skgj4NQi/VW6Y7a7AhHnmb7vLgsdZBIO4JEdSJ5YIuPbc8faXhFavUXw4KaQ06l5FPLzXgyQSApO4vjfB1NXNu5/DYTsGb4RM+RFv7YsVMD4weoE2J0ADSQRtqWGvBljGLSqOk01a/5ZSEnBXXE4dRlsr4NICY0K4tLH4m3N45ifK1gMI+L5VD+z5ZSdG5j8WnlLH31Aeg72J45nTKr+IAtqmSdVgTOxgWH8TYFy1BmrSg1EFUgmAERAWkk9XZPWPXBoppam879fcRMtbZ5RYAwAANJtEbC3TaPLGYVv8AazJUSab5dqrKSC6adJM9JMwNvbGYj/iVJZs/UbQxZnAmsQqqTadbGGXbmJsDcT6D0PpuSp1C5BQ+zFR+uBVfxMuUcgSNSQCIcFtxtYyNVviFiJON+MeWd7E+oXUf+YnGunl25CC/Mk02FL8BcEekx9MKsxk1rO7iuCSzEAqREkmJk7E7xgzjdeWEdFOLFwurkqQUgJVq6Q0NTqawSY3jT3vtbGmUnFJrcpHADwPIeGzVEdZF16mZG4Jne+H606tWtFNl1MSCoqSOYTpug6DfbyxzWymXrgGmnhMhhhe9pAEfC3YnvcY3kquZoMf2eprH7lXSHIG+l5Ex5EbWBwWqunMQfEV8nfBOF51qQ8Nwvhk071IgoxSCNJJutscVKmZp61do6QSRzTZhy3UkRO0GR0xNwL7RaalZareEXqGoFdZ0uwGrmYctxNwN8H8UrJUKmoWZlkggQSCLXgctz0i8jEozqSdkMpRsIDl2BZ206viLTNz02Ha/qO+A+Kty0/NQf+Re2LKc1TCEMFQX1Dw/EI93UlvSPbFZ42ArhQTCrAkQeu4xkrU3F3asCrJOOBewlHHcAfNh+k4WcT4k/ieDC6F6QJJu0kxJN8PclWRYLLP3iENJ5QrqWt+KQfaPPFer1FHEAzLrXxLrMSI2npi/Zknh/MPZ9+uYbXeajx0UAf0BV/TDLJDMAoyq+uWiUNgY3kQQSSL+mDuH/Z7MUnp5n7pRAblaWhgLlXtqvJEgemGFb7U6SWT7wwBDqVsNUmN9yB+vdJSu+7kq27KxX6js9XTfmKx3HKP/ADhwnDwtYZiWUCFHLbSWaCDfsdx18rwZbOUmYhkPjGZY3EmNJF7QARhnxOksovhvAN5UMoUEmRpIvBG498RnIg3LgTZfOl6YZVYsfhLQIuZYMQYiCNiPlGI67tq59dYQoaWSCblQNKjraT+/0jBWcppURGVlbSNFrhUJPLpBA5mmI37YEyaqFOpJAO2pCJWQFKwNM3BCg722tBytt19RW2sG2zSxVDVSrahzq4Vf8MWALXUliALwAJjEC1Sz09OotzO3KgnXzfuwYRdyDsYi2NhilM1qjqAWMUtL6TKgSFFjAEaiPeDgM8RSoDUBZVtvqEaQZgKAdMiIHQ4urgdyxOC1ZldSuhFUy4+I2AMXNw/Trhbw2iKmZzKwSocvA7wkSTEAFp9Yxrhmbpku1aoxYHUeaopdVEadS88kmApM+W+O+FBjnXOmoTVpmoESoS5GlCF16uYwsGTiqnJ5yDUwTIIWydLmUEOu5IMGrpjtYH5YlztRQVRWB0oGFoXU1T4Rf8KkXvbHXD87VSlSQUB4Y+NyJcMK+qVKgnTaLwJ1d8b4lVL5gtzW0rzKAfws3paR7nvhpzTwikngS8MYipqP4nZp2kCQfzj5YLo8TSAr0wSEsdRBB0WYd/iMj+2ISy0qMFgapoK4XqsiWa1rl4j33GBVoMGfWpUquxGloC25SJiQBP8ADicoJhUXxDTo/ZlRZsgVmJEMzaNRt01kTP7pG2J+L516dKrScMC7BgWUAlBLMCQxBEgCABuDaIwDTUeEE6Aqv/60JY+heoo9sLeIsSoWSZ5RJJ35jE9hG2Eik5AawHcArinlqhkmo5HT4dWoSCDvp5r/ALnS+G9KmPBSpp8JWbWoVhywAoQAT5b369LpqVBl0KjEaecwYu4t1kEKJ/8AyYlr5r4yQoCRrK2BqHYeqqCbDcHvjn3pOwZKyAs2NT5moR8IjtBsIiOgi38OMzWdNNRTpB2r1YCdAAxJMdySxWbAFQbxiFa2nL1FbVzlTIPL8ckR1aJHlgj7LnVVqZqofgp6KQN7QUAA3sgbYdzjRhRbey99re5yVssTVMvSpk03GplsSDafLy6YzFiyGRoMgapQeozSxdXRQZJIgNUBsIFwJicaxzrxvlv1/kW4Pw7PHT4JElmZfwyJbsb+/r5YGzGblie+s/5mMflgWh/jB5sup48/DJ+sYFZoxWlTV78zrGZ6rqcnyjFu+ygRqak1Kk6ipQNCgA2aT5RtHXFHJ+uLP9lqjItRl+JCGiY1IRdfUROG7RqUe7uM3pLnXfL0zeTrBJKhibRcMeWbi3uNiMAUqxDkpA/EpMHoRFxcxBnzxJlya0KsQVkNpFyNgTuoiTbtcXxDWyT0wWEMguwWSVvEj95Z3CzF/TGihUhGmnUe/PgRmpXvFEeeo069an4jFfEpOuuPhdGDqdIiRDEEfS2E2Q4nUy1XRVBZVbmE3AndT5j5jtuH3H8i60KdcMqAMhDK2ogONOsEWi4O/XEHGfspUWkavj/tDqJ2uU6xc/DvHacZazpxfceR9LtfiEcTrky9LmRhIM7Def8AfWcIOJsdd94E776RO99++O+BZ4gNRJs4IXyJ6eh+vqcR8Uea1Q/xn64l2iSlCNhJSuR1aZ0Ken6z/wBsV7iAP7X3lhHuBGLtm8rppIIElUYyDfUQRvuLxIt2xWq9GeJ0VNpekT2sFJ9rYrQpuDvziaaOz8kWoV6uXpmlUpQrA+GSVmesgdiNjjfEeIitrIpblTDNMBe0d5PscS/aSmGcVFWmCWYHT8VmaCfTae2OMuisVCwCVgkmBJ74SFLW9Usf0NWq6p6rZIq3E1qUiq0whDkyI3qfDHL3I/y4b5KhTXMVZpzygDSdInTM2EEi3Tqe9wX4QtBqepgxesJIMQEnraLwZnrjkqGfUr1FCTu7BmPKukkkHcG3feRjA3fYi3Z3RzmMqVVqiJakD4pLNLn2b4lnWIPUAYJ4VlKbSNFRuQaCoBiwghw3Lyjbe89sRVswtNgFSq7ggl1DMpcfBJJ0nngyZAKgd8R5eu9FnpgPTDEmnqK6QwXU6H8I/eWANyPQqLasxCXhvCtS6mqVUV2ZANYMBVYX8xpI7TGBkyz1lDhtYSAQ7EErzmLiYvtaZjG8zxAWFNjTbUxcmmZYvU8hcQrcxkQd98C5Txajq76rQxO2nQtjAMDeIw2Y5kBjLO593p01CL4dMKoqAFAGqAltbkwXUltMQN/4cC53L6a+X8NA+oWWoOWZqG+wKgXtG3fEOTq5g5ik9SrRDImhUAsqgMLKAAWiATF5G8SGH2iVmfLLU0Ea4koSragwMo8t7kbkkbYsrcTrBVPhZ/Z2rM9QFZ0qrxvUGwQSY1fiuJ9MKa9FlVi0lgIBkm/hwdzedH5dsG58ulBlFNllg68wVG57WkFjbeI23kYFzJOlIuSjOSdtyouOnxfLCKSaTX7/AKGxhFfSstR6rCBqqU6Kk9E1Cd+gt8j2xavtHxJyHq1GRhSBUFWnU7KpsDMKAadtRgk9SYr2RygofswqjWfH1OENzokGJgXfUJm+nE/Gqj1CieGQP8UoYmJJPwEiGqM8CxgLvAxaSbljYectUmxplaFPTTpOVB8JJYXguGq1GiRNlUX/AHhgHhlLLmqzu806dHWdRgl2EtpFiVCggWvIPUY6y9Ga+ixVCNf9K6bkdOVzBttiGnxKkSqtQ1F65qPsuqmLqgO60xCT0gNiCV1jj+RVfYYcW0UKIaFeu+0E8tRrxAMQuwkfhGIs/l/Dy9PLI5Y1KiqwiCwY6nPcCFJv3wLwvLJV11mA/Z6YZaYOoSx+KpbfaIPT+XGcclaoDXqGnyCRAarsPIIuuZ7+c4MI2dlw3/HXzC3kWceDVHekSCaSnURsSPhS297Am+/bEj8URKDUFTw6sHUZBDCQqhGifD3MdIBxPxfJhP2fKUSNTmHbu0oxf06KOyeeF+YoU3q+EklPEKg9dNNdAM9yZa3eMXTjKKv5huWXK5dtChTygAD0Fp998ZgShkc5pHh16ZQWUvOqPPlP1xmMzpq/iQmeYoraQK2mCIVUMbgsL+sKcJ6pw3z6KEGj8Td5+EtB9w6nCWscb+zjQI06euLH9m6hDwDEqfQ2mD5WxV2eCMPeFkCok2Ej2274ausq+wamC4cLrVaIKSjI7ErN9J/dNx8W48x54Jr5ipUWWYWPwgRHpuT53iwxDXQLrAmopJY6YNz1mbXg+XlhxkeDqaQOnU0Au5juGWFiwO0R0YG4Ixj7UpRilw9WKk2V7OZwmlXoqVKODI6hpJ1rFrkXAkTcX1S74PnqtSmJpB0dFNm0bi46lvXph1wbJoqFVdFqUydSgwYPVlZpIINz+oxRclnmpfcqQBSZlBGltS6yZBjsRftpOK9nSqtRUbO2L/cL7juA8eyXhVyQmhGOpVBkLJ2BgWkGLfTCzLZzxTJ+I74t3Es1QqJU5XZmQxPxB1ut2O2+36487yTFaid9QEe+Hn2fe+GK4LNmeicWz71aaq7WpgKigAAAEdtzbc9sK8zSX9oVtI1Qw1ReFIi/vGJKzWkG0TiFG1VEPdGPzNP++N2mKtp2x9xNTbCKbyJ8z/qOOMq0Ez+/+gxzlqnID3/Uk43UWAfP+2Glwfyf2C4hmXWChtZgwt20yfnGOuH6jqYsAdRbSSVUljqFwQQQD0/PHeXAKrP7jC3m52PeAMcV1+LTtrIEeQAn5D6YwVKSqN8LhSDUzo0nxEIRo1Or6qZ6AM0jrbSZ3wtzUVKVQpVW3/tyDpIY6SCYcEfKDcXwVS4i6hQApC7SD022PS0egwVmcv8A+kJZmZigIgKBuI2FxfvjDUoyoNX4vAWhVkqr1A7GsyOqadNNDBCLsZBmdV7j4ptIxJ47U/F1vDyASAF1NIJtJA6eU9+hlOgyJTqnSGdDsSCNZDAwZBgnT8pFscNVKOWA1OBK+rFgOwJMgSRthW7vANJLwLO0kSNaMbarENCiFAXZ1iBFhcnrgLi9aCrrTOlayMl4cgsJiJAk8oA2j2DXMxZTIAEKGI7RYTGoDaZOF3FGWQF/BoYSTdhXSZURFie1wewOHhNcL3v9BnLu2uQ5p3dGbQYQhQbNP3yxAHw9T/eZHLKVSmD1oixO+u8fkw98FcUzX/p0TTTYsVU8o1xzEAHcbC4wKHvTaGYBi0AkkLTJgXI94vfvhVhCNWIOKgDNUKbSAmlY6yWQEXUEmNRmNycE5I+JmK1czpU6F2/w1EG2nYgHaN8A8Xpkms8T4SoS5kFT4jFjDXlmBF+m+Gi5d0y/g6CAVVAxK8z1LNCyTbxDzEAQeuKSajHHl19QrcAyA1gID95XbmPZZGo/PSf6yMA8Srms5o0DpWo2g6RZaVMkRF7E66hHUFPXB3jOitXpqkORTo6gZCDUqlbwGY80n/6c9sQ8Jyb0aZzCEqFWQ1r0xdmOqbNGrY9NsNGFs4vwu+IYoJqmkr06NCmdNmqCfwKRLHp6nc3xrhmWFatUzLD7tri1goaRJ2lgkn1xXzm6hD121aqxKyTYrIEQDfbTcWgRhlQ4qKmXWgrFQxCVDABCCCxDbNIFhbrjpUpRWH5v7haayAHiGvMvmN9CswnqSTpj5riShXahlaYP/ugMu2sjUyr5wSajeemcD8Fem1Ymqsq7HlAgHSCQDEaVkr6acOKOQ8dkJB1uqrTHKVSgoADaRsdPKNXWp5zisnGO/W/8lFZAdKixAKVDp6Qtvzg/ljeHuSXKIiqWViOstB9NJjT28oxmMzqO/wDAumRSM1mGARGjlB2MxeIny0jANZpxuspUhSQSAASDImJ3G++IXbHrQglsMkc1N8Oktp9B9MJ6qEHDyqkBP5R9BiHaHhCVdkXKtxatoGjqgM7ACBaRsYGAUz1SlD03dT+LSSJEztPQ3+ffEXCM2zfdyPhEAibAna28/kcEs0khlAtYqAOnTob409mjTcG7K73JXeLENdyxLMSxNySZJ88DOOYkdg3y5SPlGJaSAEpMgbH+E7fLb5Y5q2IPqPmJ+oxok1OKtiz9OHsCz3Op3Pkf9JwnGVBcPMaTqPoBOGKtAcdlt6G39/lgVPgqfyN9Meb22TdVeX7BsH5YydJ67e/98Q0Kn+D50yfyQ/pjakFASYhQZ7WGN50mUIUALTeY9N/nEeUAYNNypP4cn5eVx4RzY1kT91T/AJR9MFFpK/L88QZUkUwBtpE+cAf3x1lH5x6zjROeOuQWFLmykiBGkLfoTqk+xx3kX5lAGsknlNrkyfnaP++AVBa/ew9SzT+UY6zbgu8QASQI2gfptiFJ6pLrr+AK5JXrNLKRpuZWIIg7GbyP0xI9MCiStYyymackQApNhN7rvGBlf8Tcxi03mLCfIC35bDEfiGXcmQqkkmetjt6gDpPYYtX70GOWBMyGQ1IYrGmJkhQNIsNpIPWw9JIPDQWKgiKocfiNtNNSJAmZYhtMGJixvjmhnKLLygK5VtSqhAHK25sCoICgXsJMkmF+d4iyVjUpMyBtKE2HL8S33sT06EY85UG5aEreYOKH2YbMK41aYAktoZVA2FtWo6jP4iLRGAuKOzXimw/Z3YFTaFZTIt8Q29zfDPIZ+q9MNWLuwGkMILQdt+pn9TvhNxeqHqAadEU6iQ45oChluCZJIMfzHEoU3qafA6VuAQ9AMlCDcoz9TcEQv+rtjVGrpiGgqCygEAs3iGFuerqg9GPbEmXdqdGkWCgGgkETIAV2JvaTAxrhQUCamlQFQSxgSaYaBP8AEzkn+AHpjpS+oNwBskdL0TL1CymoysSrKiGo97TLaYXp3xPmnKUESWFQuyMx1Mw0Bqc9TAkOAPLDQZbUaxAEAMB/VAn28IfPA9eoq13qsT93SNQkm+p5uTHVaY7fEMTdVPH1/X4DYE4jl6enLrqaCSgGowNIQFo7jVUAPQsvtB9qeKRRFBdANQhSUYEaRBIiLbARO3rhzlqeinSLhSRSE6jEVHYuwv3LD/Lip8QpHN5001J0p93qJ2C/Gb9Zlfli1LRKd5f6+g0bWyH8Iy5qEVAQlOkvISLEII1kebSZ66TiXOVCy5io6ITTpkuCRyuwikoHVwIJHQvODqmgMiUvuw55UmyokEEgiGIsT6juYUZzLAZQwktXqag8/FqaVDd5UA9bybY5TTln5W59YZ11sRcOinkyWJBrNBttSpjUzfM6R0lvLHdLiBpUFS4rZhCWH7lGDojqC5IPo3pjOI16awr8yrTXlPWmp+7U/wA7TUYdtI3OEAru4qZioTLzf1PT8saYw1K766/AzJczmQzEwPZgotaw6DGsKApxrGj4KDpiTVVufK3ytiKJIHnhnmDInvgKnTlh646nUurgjK6J45hhrmOanTb+GP8AKSv6YWEcwwyy7TSK9Vc/IgfqDjLUykydTYL4ZW0tTJEi6n3A0mfIj64c5msILDdusm0m/kO2K/lqepHEwQNQ9Qf7E4cZB1ekDBDQes3HQgwQbiN/0D0Kyg8oC2IqywA/QGD6df7+xxj0xoJ1rI/DJDWvIkQfSZ8sGUKg06IB5pMrIA72vgLRDECwBI7wpsN/K1+2Nqq3nKG1+uvIUzM0yurUpU6diI/EO+A1H3bnyI+asf0wbmazeGykmJErJiQImNptiLLIDRqKQ0lSViI5ReQfIzM2g2OMVeWqun8vwC3eO3hcqWIkuulfIQJf58oPk3bEtWsRk6qiOWgoJtqkkW376bRbENfLs1IMCjLCIQrcy8ygKUaH3vIBBJN7nAeUeaGbvY6JtuNS/K6g/PFKiTefk/fr1NCfexyDHsiHqyj8iVP0B98cUbn2P0GO05gFty9zG6ibn0xIqBXXUCARubTY/qB88NUemDXWb/gRriZrKoveQQegkwPzDHHCrInooEn12Hqf0PbGyCWVdpYCD0/CJ7RE++IHMcs7fIkCJ/T/AM4WispoMFxO9wY+Z6efyGOs9TApFBudP6mPkPacbyycoJ6tJ9hPyE6vQYGerLT2M/NX/thpy1P5I5q5Pw3L/G5+BVI82OkgKD3NyT0EnsCDmVNRip6nTA2ABgR2Aj88MMtXMGfhURHqwLE9yYHyA6YCVT8XWCfc/wC/yw6n/wAkm+R1stjD7K8XKnRUqaVHkI1dySJAIxLxZUFdWSoKmv4jKsZI8rAQLRsQY2xXWswbo1j69P7YOpjmHk0fJGGFqUEryTzbPz+YHsN6uWapSp+GxbRTUPSJ51BUgt2dOYjUBygwQBci5rOoquWYINbKWjUSNUAGRyrpHSdye2J8rXg0qux1sQRb4V6eQDMfyxV8xU8YpSptDVCqMo2bUQJHWb3HuOwj2VLU5PgvfiGCyWEfZ59CtSqsCjDkFgwVhJJB7au+wwVWbxXq0QLPmFpEx/7dNFVoM3WVPTdjvgf7N56o2azTNUPgLVYBTdZBZ7TsPDpuSB1K98b4AzmuNUnwaU1D2qVTqj1G39BxmqKV3qaxlff9HO6TuN+PcSKJU5LRCncMxuABHlG4tiu8DWnR1pVRtYBfxI5QqXqaW6E83rYY4zdZjWq1CSVRyUDNCygAAGo6VGvTfurYK4jximcqpdFQVQUADagQBbmQTp1AdNlPfBhScYqKW7z5nK9kkby1UNRNUw71tyt/Cvyi15EsTEmbbYn4mKIVHURSU+I0SJ0yiJB2JbUtvM4j+zmXpeEjUGjUSdJJPMoCnleL81yOwwF9tc7pqaFM+GACOhqkWEfwiLd9WE0aq+lXx/W32GcVcJ4culHr1qYq1KxKqrbSw7dto7BZwm4ygL08pSF1MMTHxm0W2C3+Z7YY8Z4pocVKaaEg+EjXjULkTuJB/pCDrit0gVAeTLSZ6kXBM+ZJHs2NVKDV5v6fj0Gza3oMa/FUosaVLL0aqJYVKiyzH8THyLTHlGMwEKANwwPy/WDjMWtDiU0IkzOwxDlF5sSZo4zJLviKdqZmWImz8Qw2p5Uozofx0kqr+X92HthUfiGLHWRNWXZRE0wjc+qSywOgK7zHmMJLwME9gLg1QCsoYkAmCRuJtInqN8H8SUioDI5viawDMJ0tAuupYknrfzwpAhr98POMv4rNICTzbzE3F9z0jrEDpOJ0o3ndchDeUz2hh3sGECCPMCx2733nfGs2w1mJMEiRPwyb6TJAG8EmIOOAC9MOgAb4XABIm02894H5RjVDOtYPqAPxDuoNxYjVA73veMPRm3UcnvsMiDjs04Bi5g3v8Pb1m/rjKbRSO3Mp69BNo8zB9F88QcUPiUp6q0D0G35N+WJaVKaKtN/DNvIC/wDfDPvTvxRyWcGkQ2gfiAHeZBxFlmJy7AwZFGNgYkqRPaMGvTUHXZRq6Sfwgi+5jbC2uPuSqTOlAJjefpJ64rJuXsVgrPPWB9UKaHanKxIKmNTRu0joLCLC5thcCamgMSRYXJ6v/Y47VCQrGFIBVtXubRNiCbGLhukTLktOtdEkQWk9wLQOwJm94A26rVkoxa64hmTJWDePXYCASwnuTIA/pUeythPRJbTpEsxgCLkkwBHcnBHEWC0go6UyT6tYf8un5nBvAmWkBXNiDopfzRLv/Sth/FUU9MNSloTl6BSsjOIBUEIQQCUnozTDkfw8mkHqCD1wJEJt8ZNwf3QB1n97E+co3pUh+CmCx6AsNbH2WPXAlSr8I2iT6SY+ijCpXivP92BYnoQUcbE9Sf4Wj3JGMFDUnKQTElR8VrWneIO18aChaLVDuzBEHe8E/UD+Vu2BqrwxjdTYgmQR133m+GS1TbKWIalNWtfEmRHJJ3DwfXS2CHXWpeADZTsBJO/kDF+g9wMcLRhgQRp1FSJmSsXtY2O/lilapaPsSmuJ3xGtpRV28NKlv4jYn51AMJvsjllbOUDFlfWR203H5xhnnVBWWDQwAkRJ1Ev18lS/TV12xx9l7VnYwoVG22EC5nqdr74zw7tGXXW5yxFjLhFMU8uQx/8AaNWr5tXcde4o06o/qxNwusVptIGtm1VI3LvzwZ3IRqY8iWGOs7WT9nVyOWtU1sOvhU1AUR5iEjvUOFFHNt4aMfjd2qH1Lkz6QBjPmcW3xfXXkTldoW5vLmrX8GeRSQ5BsSCS8d5cmPKDgf7TVwzqiiEprpUDyt+Zk++N0ahX1Jm/lt7zHyxJ9nsqK2cp6vgVtb/yU+Y+1o98b01HvPgiy58homV8LMpaRkaKAj97M1JYKPM1HPtSOAc5kSKtPUwZiniEk8uppZnP8IWDPqcO6lF2LDVoOpqlVz0rVRLR50qUL/M472S8Uq6mNNBDVWVb9FEBFJHeAx7R54jTm5O/y69csS92aqZRqxptqs8hA260wxBqt5Mwc+QT0wt4hWDE6AdNlQddAsvqxsT5k4tORNJqug2SupytIn8NJV0ip6tUAP8An74R8OpGmDXYcyctIG/3sSW9Ke/8xTDwlxf0664lEuJIaOUpfd1jmDVWz+GV0Btyokbr8J8wcZhSp9cbxTT82Pp+YTmTfEuVXlnEFc3wZHIg8if+Yj9MZpeFIzPwkB3GLT4IOXmmAWRFZiNVmgESSdMWIgX9BGKmWg3w+yWeCzpll03BsA0Rr6ggH6zYyCs1K2Dmrg+fEVCRsTI9DcYKq0phxN1G3pBn5YHzycq+Qj5GB+UYYcPzHIiagAxK3HWx+kn2wlF6Zr0Jwvc1keINTdiVFQuoWCN2Hw7fI97Y7zOYNUgNAUEaRKDmmCZAFyTtJ67wYCzVMmyCT9Ii9h3/AD07ddUEq6iDUdSCRUCkgwsyRp6wPeR3BxplRj8S69x4xdzvM0itMTHMxiJiBABve5m3aDeRgnJmCQROmm5H+XSPaXH5YXZurUNyJ1MTJN+igekKMFUahipqi6tI3tqWBe/QdtsLFPXIKVpMheodBt+GfcCN8S8QogUCVBuqwYiecX9MQVKw0kgwCk+tgCAfUEx698E8WzJ8MhhpjSLWuTM+u0enXDNPZFIEpq2JCqAV7ydvkAPIDrfrjMuw0ksTIpuBvuQdPsI/THCUyQFLs5UkaZmNJ0wJ2sB/Y46pgoyggQumQbieY3vcfD/mPfE6uyYzTbQFn6moOoIFgAekAD9Bgqi3iOlOIUDQo7SYLHz1HV8u2FWVrCpRDOOZmOqCBsT0Nh0+WHnD6CEl5KrF+sA2kdZ3geWHm1BP5Y+uw0sJm83V5Q6gzWGx6IphfcgKfl3xAtPUwBhdgzHYW1Tb+aI6wIucE15KsbRrkDoFIgL7AKMTZVlZK9Jt1ZX/AMhCMPkZ/o9ITXZYAlzFLVZZB0R2eJsAlOF+bNE+Zx3k8qzEkKSNJOxP4T239cQA6HtediYjfV+g+QxKtVy2q7MZuTcnbfvfDxk3G6CF0gEVZuG1al7g8vzESPOO2JKNGGQrB0S1urLpN+0jSb9DjWYrVKgJ0kheXxXKjSAInU5GodYM72jBPDGNNQrxBFiCCCCQbEdDp/PGecm1kWq1pK/xjMbqpOhXKJ/IgCr7R/ucd8GpaVqSImmwgyDLWH6fPALURCoXixlnFpLH4iCSBbeDhnwmhLCkSIaFJB6FlBII8r26YpPuwsLUaUTf2i1O9GgoMpSUaezvzkH01Af0+WIc9QiUBmBonuAIPzAPzwTQDVMw9SRrrgup6LTaSzeoUFPU+WN0k11ANgTJPkNxiOrTZcsiuN3GImo5bVVVZ3Go32HaT1/+WHPD6SUNVRVJcxTppPxuxsp/h2J+XXG/s/SSq1es+mGaFDAWA638tI9jjioQHaoiSEPh0EH46xsWE/hW19tu2DObnU+HnG/XsWlG0PM3mM7CaFaQlSHf99y0276mDP6KMJaFMqQSOdw0avwlyUk+ihm9wcN6+XCtlqCwwWXJ/faw1ehaw8gMC8RKvXqafgQaJHkIJ+XL7nFYSSwtul7iRjZAl6lVTTsF0in/AAhfh/8Al/UcMc7rqOzQCmkPyrA01eYNHTWSSfMx0GFWXVzqCqTNie0jb5fkThlXqVKdGmYAIRqLSJEBtafIN/y+WGla9i1CN99jn9mA/Cv9SKT7mRjeF9WoCZDADtpFv+YfTGYXS+ZTANV3wfmB/hedP/qOMxmDLZGF7Ap3GGAMaYtt/qGMxmK0/wABW5NU/wAIfzt+mI6h+4B7VU/XGYzGReL6k4+P6jGio8UjpP8A1YkzY3PXXSv1urT9B8h2xmMxtr7xKw3QLXFk9vouI6Z5Seuhr9f8RRjMZicPGxP9mbyi8i/yP9VwX9rxb3H+pcZjMdU/7vq/uXp+F9cwDKN94p6kAz1+J/7D5Y5pMYP8/wClLG8ZjqnhXXM5jD/h5k6boA9NGk/iUH649RznB8uMu0UKQ9Ka9Bbp0xmMxi7W38Riy4nl9T8Q6f8A9jEM8z+tX/qxmMxpj+BnuB1dqf8AKP0xNlj8X++uMxmKy8HXM7gC8PEuZvf9G/sPlg2ix/ZgZvJv/mxmMxmmLX/Qq+0qgZp1FhOw237Yc5ZQChAg+FVM9ZFMwfbGYzFqvg+gtTwo74HufLLkDyGs/wBz8zgbOf4Tej/6RjMZjJL/ALBv/qg3gwjJIeur/qbEdO3hx0ygI8iQxJHmTcnrjeMwy8VTzGq+CJzQH/rKP/2F/wBbYTcKH/p3PXVv12xmMxT/AF9Dv5Lh9ilAy6GBJYyep5yPph4/NZuYaNjcbr3xmMxtstPXMamIKvDaOo/dU9/3F/tjWMxmJ3JPc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7650" y="-1600200"/>
            <a:ext cx="44577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t2.gstatic.com/images?q=tbn:ANd9GcSMbRM_q9p6cp65gtmQWVstJtf1mWaHvJNzt1UWborRpPtWk0LZ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2000250" cy="3000376"/>
          </a:xfrm>
          <a:prstGeom prst="rect">
            <a:avLst/>
          </a:prstGeom>
          <a:noFill/>
        </p:spPr>
      </p:pic>
      <p:pic>
        <p:nvPicPr>
          <p:cNvPr id="20486" name="Picture 6" descr="http://t3.gstatic.com/images?q=tbn:ANd9GcTUVL-hU84F1hk0OWPVMXIKLcZpFAWqn19VilMECIF2Kv1jCDj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572000"/>
            <a:ext cx="27051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Fish</a:t>
            </a:r>
          </a:p>
          <a:p>
            <a:r>
              <a:rPr lang="en-US" dirty="0" smtClean="0"/>
              <a:t>Amphibians (frogs, salamanders)</a:t>
            </a:r>
          </a:p>
          <a:p>
            <a:r>
              <a:rPr lang="en-US" dirty="0" smtClean="0"/>
              <a:t>Otters</a:t>
            </a:r>
          </a:p>
          <a:p>
            <a:r>
              <a:rPr lang="en-US" dirty="0" smtClean="0"/>
              <a:t>Beavers</a:t>
            </a:r>
          </a:p>
          <a:p>
            <a:r>
              <a:rPr lang="en-US" dirty="0" smtClean="0"/>
              <a:t>Reptiles</a:t>
            </a:r>
          </a:p>
          <a:p>
            <a:r>
              <a:rPr lang="en-US" dirty="0" smtClean="0"/>
              <a:t>Insects (such as ticks, dragonflies, etc.)</a:t>
            </a:r>
          </a:p>
          <a:p>
            <a:endParaRPr lang="en-US" dirty="0"/>
          </a:p>
        </p:txBody>
      </p:sp>
      <p:pic>
        <p:nvPicPr>
          <p:cNvPr id="8" name="Picture 5" descr="may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15054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urt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2362200" cy="15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t1.gstatic.com/images?q=tbn:ANd9GcSvCmtygHkWyLMdRgX5mZbIsFMCBj3cCPlkMzB4LfkD-tdINAl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3226282" cy="214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Impact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Eutrophication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Pollution</a:t>
            </a:r>
          </a:p>
          <a:p>
            <a:endParaRPr lang="en-US" dirty="0"/>
          </a:p>
        </p:txBody>
      </p:sp>
      <p:pic>
        <p:nvPicPr>
          <p:cNvPr id="8196" name="Picture 4" descr="http://t2.gstatic.com/images?q=tbn:ANd9GcR0M7T3YGAXyO5MUD1ObQ31GC6dPzsXqfBHhs494VDTrtAv75U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762500" cy="3181350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RSEAlVicdFwmbdqgoGNbOTJHW9p_vtJ9l9hD_ZkQTOW1InvH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025" y="1752600"/>
            <a:ext cx="4738975" cy="277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914399"/>
          </a:xfrm>
        </p:spPr>
        <p:txBody>
          <a:bodyPr/>
          <a:lstStyle/>
          <a:p>
            <a:r>
              <a:rPr lang="en-US" dirty="0" smtClean="0"/>
              <a:t>Cycling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010400" cy="388620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is the water cycle?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Why are plants and animals important for carbon and oxygen in an ecosystem?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Why must nitrogen cycle through an ecosystem?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Why must phosphorus cycle through an ecosystem?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1026" name="id_1825" descr="Water cycl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1194989"/>
            <a:ext cx="6053137" cy="56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Condensation: </a:t>
            </a:r>
            <a:r>
              <a:rPr lang="en-US" dirty="0" smtClean="0"/>
              <a:t>water condenses from gas into liquid in clouds.</a:t>
            </a:r>
          </a:p>
          <a:p>
            <a:r>
              <a:rPr lang="en-US" b="1" u="sng" dirty="0" smtClean="0"/>
              <a:t>Precipitation: </a:t>
            </a:r>
            <a:r>
              <a:rPr lang="en-US" dirty="0" smtClean="0"/>
              <a:t>Water falls from the atmosphere in the form of rain, snow, or sleet</a:t>
            </a:r>
          </a:p>
          <a:p>
            <a:r>
              <a:rPr lang="en-US" b="1" u="sng" dirty="0" smtClean="0"/>
              <a:t>Runoff: </a:t>
            </a:r>
            <a:r>
              <a:rPr lang="en-US" dirty="0" smtClean="0"/>
              <a:t>water runs into rivers ponds or oceans</a:t>
            </a:r>
          </a:p>
          <a:p>
            <a:r>
              <a:rPr lang="en-US" b="1" u="sng" dirty="0" smtClean="0"/>
              <a:t>Evaporation: </a:t>
            </a:r>
            <a:r>
              <a:rPr lang="en-US" dirty="0" smtClean="0"/>
              <a:t>water is heated by the sun into a gas state</a:t>
            </a:r>
          </a:p>
          <a:p>
            <a:r>
              <a:rPr lang="en-US" b="1" u="sng" dirty="0" smtClean="0"/>
              <a:t>Percolation: </a:t>
            </a:r>
            <a:r>
              <a:rPr lang="en-US" dirty="0" smtClean="0"/>
              <a:t>water moves through soil into ground water.</a:t>
            </a:r>
          </a:p>
          <a:p>
            <a:r>
              <a:rPr lang="en-US" b="1" u="sng" dirty="0" smtClean="0"/>
              <a:t>Transpiration: </a:t>
            </a:r>
            <a:r>
              <a:rPr lang="en-US" dirty="0" smtClean="0"/>
              <a:t>water evaporating off the leaves of plants</a:t>
            </a:r>
            <a:r>
              <a:rPr lang="en-US" dirty="0" smtClean="0"/>
              <a:t>.</a:t>
            </a:r>
          </a:p>
          <a:p>
            <a:r>
              <a:rPr lang="en-US" b="1" u="sng" strike="sngStrike" dirty="0" smtClean="0"/>
              <a:t>Eutrophication:</a:t>
            </a:r>
            <a:r>
              <a:rPr lang="en-US" strike="sngStrike" dirty="0" smtClean="0"/>
              <a:t> </a:t>
            </a:r>
            <a:r>
              <a:rPr lang="en-US" strike="sngStrike" dirty="0"/>
              <a:t>when a body of water becomes overly enriched with minerals and nutrients that induce excessive growth of plants and algae. This process may result in oxygen depletion of the water body</a:t>
            </a:r>
            <a:r>
              <a:rPr lang="en-US" strike="sngStrike" dirty="0" smtClean="0"/>
              <a:t>. </a:t>
            </a:r>
            <a:r>
              <a:rPr lang="en-US" dirty="0" smtClean="0"/>
              <a:t>(We’ll do this later.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b="1" u="sng" strike="sngStrik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Water enters the atmosphere by </a:t>
            </a:r>
            <a:r>
              <a:rPr lang="en-US" u="sng" dirty="0" smtClean="0"/>
              <a:t>evaporation</a:t>
            </a:r>
            <a:r>
              <a:rPr lang="en-US" dirty="0" smtClean="0"/>
              <a:t>. If </a:t>
            </a:r>
            <a:r>
              <a:rPr lang="en-US" dirty="0"/>
              <a:t>water evaporates off of plants it is called </a:t>
            </a:r>
            <a:r>
              <a:rPr lang="en-US" u="sng" dirty="0" smtClean="0"/>
              <a:t>transpiration</a:t>
            </a:r>
            <a:r>
              <a:rPr lang="en-US" dirty="0" smtClean="0"/>
              <a:t>. </a:t>
            </a:r>
            <a:r>
              <a:rPr lang="en-US" dirty="0"/>
              <a:t>While in the atmosphere </a:t>
            </a:r>
            <a:r>
              <a:rPr lang="en-US" dirty="0" smtClean="0"/>
              <a:t>it</a:t>
            </a:r>
            <a:r>
              <a:rPr lang="en-US" u="sng" dirty="0"/>
              <a:t> </a:t>
            </a:r>
            <a:r>
              <a:rPr lang="en-US" u="sng" dirty="0" smtClean="0"/>
              <a:t>condenses into</a:t>
            </a:r>
            <a:r>
              <a:rPr lang="en-US" dirty="0" smtClean="0"/>
              <a:t> </a:t>
            </a:r>
            <a:r>
              <a:rPr lang="en-US" dirty="0"/>
              <a:t>precipitation. Some of the water </a:t>
            </a:r>
            <a:r>
              <a:rPr lang="en-US" u="sng" dirty="0" smtClean="0"/>
              <a:t>percolates </a:t>
            </a:r>
            <a:r>
              <a:rPr lang="en-US" dirty="0" smtClean="0"/>
              <a:t>or </a:t>
            </a:r>
            <a:r>
              <a:rPr lang="en-US" u="sng" dirty="0" smtClean="0"/>
              <a:t>soaks</a:t>
            </a:r>
            <a:r>
              <a:rPr lang="en-US" dirty="0" smtClean="0"/>
              <a:t> </a:t>
            </a:r>
            <a:r>
              <a:rPr lang="en-US" dirty="0"/>
              <a:t>into the soil and becomes groundwater. Other water runs across the surface of the Earth into lakes, rivers, or the ocean. This is called </a:t>
            </a:r>
            <a:r>
              <a:rPr lang="en-US" u="sng" dirty="0" smtClean="0"/>
              <a:t>runoff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How do humans impact the water cycle</a:t>
            </a:r>
            <a:r>
              <a:rPr lang="en-US" sz="4000" b="1" dirty="0" smtClean="0"/>
              <a:t>?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Using/wasting too much water causing </a:t>
            </a:r>
            <a:r>
              <a:rPr lang="en-US" u="sng" dirty="0" smtClean="0"/>
              <a:t>drought</a:t>
            </a:r>
          </a:p>
          <a:p>
            <a:r>
              <a:rPr lang="en-US" u="sng" dirty="0" smtClean="0"/>
              <a:t>Pollution</a:t>
            </a:r>
            <a:r>
              <a:rPr lang="en-US" dirty="0" smtClean="0"/>
              <a:t> </a:t>
            </a:r>
            <a:r>
              <a:rPr lang="en-US" dirty="0"/>
              <a:t>enters the water through </a:t>
            </a:r>
            <a:r>
              <a:rPr lang="en-US" u="sng" dirty="0" smtClean="0"/>
              <a:t>runoff</a:t>
            </a:r>
            <a:endParaRPr lang="en-US" u="sng" dirty="0"/>
          </a:p>
          <a:p>
            <a:r>
              <a:rPr lang="en-US" dirty="0"/>
              <a:t>Too much water can cause </a:t>
            </a:r>
            <a:r>
              <a:rPr lang="en-US" u="sng" dirty="0" smtClean="0"/>
              <a:t>erosion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2050" name="id_1954" descr="Carbon cycl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1271776"/>
            <a:ext cx="6238244" cy="55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Decomposition: </a:t>
            </a:r>
            <a:r>
              <a:rPr lang="en-US" dirty="0" smtClean="0"/>
              <a:t>dead organisms breaking down and returning carbon to the soil.</a:t>
            </a:r>
          </a:p>
          <a:p>
            <a:r>
              <a:rPr lang="en-US" b="1" u="sng" dirty="0" smtClean="0"/>
              <a:t>Cellular respiration: </a:t>
            </a:r>
            <a:r>
              <a:rPr lang="en-US" dirty="0" smtClean="0"/>
              <a:t>animals breathe in oxygen and eat carbon. They breathe out CO</a:t>
            </a:r>
            <a:r>
              <a:rPr lang="en-US" sz="16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b="1" u="sng" dirty="0" smtClean="0"/>
              <a:t>Combustion: </a:t>
            </a:r>
            <a:r>
              <a:rPr lang="en-US" dirty="0" smtClean="0"/>
              <a:t>the burning of fossil fuels</a:t>
            </a:r>
          </a:p>
          <a:p>
            <a:r>
              <a:rPr lang="en-US" b="1" u="sng" dirty="0" smtClean="0"/>
              <a:t>Photosynthesis: </a:t>
            </a:r>
            <a:r>
              <a:rPr lang="en-US" dirty="0" smtClean="0"/>
              <a:t>plants absorb CO</a:t>
            </a:r>
            <a:r>
              <a:rPr lang="en-US" sz="1600" dirty="0" smtClean="0"/>
              <a:t>2</a:t>
            </a:r>
            <a:r>
              <a:rPr lang="en-US" dirty="0" smtClean="0"/>
              <a:t> and create C</a:t>
            </a:r>
            <a:r>
              <a:rPr lang="en-US" sz="1600" dirty="0" smtClean="0"/>
              <a:t>6</a:t>
            </a:r>
            <a:r>
              <a:rPr lang="en-US" dirty="0" smtClean="0"/>
              <a:t>H</a:t>
            </a:r>
            <a:r>
              <a:rPr lang="en-US" sz="1600" dirty="0" smtClean="0"/>
              <a:t>12</a:t>
            </a:r>
            <a:r>
              <a:rPr lang="en-US" dirty="0" smtClean="0"/>
              <a:t>O</a:t>
            </a:r>
            <a:r>
              <a:rPr lang="en-US" sz="1600" dirty="0" smtClean="0"/>
              <a:t>6</a:t>
            </a:r>
            <a:r>
              <a:rPr lang="en-US" dirty="0" smtClean="0"/>
              <a:t> for animals.</a:t>
            </a:r>
          </a:p>
          <a:p>
            <a:r>
              <a:rPr lang="en-US" b="1" u="sng" dirty="0" smtClean="0"/>
              <a:t>Fossil fuels: </a:t>
            </a:r>
            <a:r>
              <a:rPr lang="en-US" dirty="0" smtClean="0"/>
              <a:t>formed from the remains of dead plants and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BIOME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OF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THE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200400"/>
            <a:ext cx="5105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charset="0"/>
                <a:hlinkClick r:id="rId2"/>
              </a:rPr>
              <a:t>sound 2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charset="0"/>
            </a:endParaRPr>
          </a:p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895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sound 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Carbon is found mostly in the form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u="sng" dirty="0" smtClean="0"/>
              <a:t>carbon dioxide (CO2) </a:t>
            </a:r>
            <a:r>
              <a:rPr lang="en-US" dirty="0" smtClean="0"/>
              <a:t>. </a:t>
            </a:r>
            <a:r>
              <a:rPr lang="en-US" dirty="0"/>
              <a:t>Large amounts of carbon dioxide are found in </a:t>
            </a:r>
            <a:r>
              <a:rPr lang="en-US" dirty="0" smtClean="0"/>
              <a:t>the</a:t>
            </a:r>
            <a:r>
              <a:rPr lang="en-US" u="sng" dirty="0"/>
              <a:t> </a:t>
            </a:r>
            <a:r>
              <a:rPr lang="en-US" u="sng" dirty="0" smtClean="0"/>
              <a:t>atmosphere</a:t>
            </a:r>
            <a:r>
              <a:rPr lang="en-US" dirty="0" smtClean="0"/>
              <a:t> </a:t>
            </a:r>
            <a:r>
              <a:rPr lang="en-US" dirty="0"/>
              <a:t>and in </a:t>
            </a:r>
            <a:r>
              <a:rPr lang="en-US" u="sng" dirty="0" smtClean="0"/>
              <a:t>soils</a:t>
            </a:r>
            <a:r>
              <a:rPr lang="en-US" dirty="0" smtClean="0"/>
              <a:t>. </a:t>
            </a:r>
            <a:r>
              <a:rPr lang="en-US" dirty="0"/>
              <a:t>Plants use carbon dioxide in the air to </a:t>
            </a:r>
            <a:r>
              <a:rPr lang="en-US" dirty="0" smtClean="0"/>
              <a:t>make food </a:t>
            </a:r>
            <a:r>
              <a:rPr lang="en-US" dirty="0"/>
              <a:t>in the process of </a:t>
            </a:r>
            <a:r>
              <a:rPr lang="en-US" u="sng" dirty="0" smtClean="0"/>
              <a:t>photosynthesis</a:t>
            </a:r>
            <a:r>
              <a:rPr lang="en-US" dirty="0" smtClean="0"/>
              <a:t>. </a:t>
            </a:r>
            <a:r>
              <a:rPr lang="en-US" dirty="0"/>
              <a:t>Animals take in oxygen and release carbon dioxide in the process of </a:t>
            </a:r>
            <a:r>
              <a:rPr lang="en-US" u="sng" dirty="0" smtClean="0"/>
              <a:t>cellular respiration. </a:t>
            </a:r>
            <a:r>
              <a:rPr lang="en-US" dirty="0" smtClean="0"/>
              <a:t>Burning </a:t>
            </a:r>
            <a:r>
              <a:rPr lang="en-US" dirty="0"/>
              <a:t>fossil fuels </a:t>
            </a:r>
            <a:r>
              <a:rPr lang="en-US" dirty="0" smtClean="0"/>
              <a:t>(</a:t>
            </a:r>
            <a:r>
              <a:rPr lang="en-US" u="sng" dirty="0" smtClean="0"/>
              <a:t>combustion</a:t>
            </a:r>
            <a:r>
              <a:rPr lang="en-US" dirty="0" smtClean="0"/>
              <a:t>) </a:t>
            </a:r>
            <a:r>
              <a:rPr lang="en-US" dirty="0"/>
              <a:t>also releases carbon dioxide into the atmosphere.</a:t>
            </a:r>
          </a:p>
          <a:p>
            <a:pPr marL="0" indent="0">
              <a:buNone/>
            </a:pPr>
            <a:r>
              <a:rPr lang="en-US" dirty="0"/>
              <a:t>During </a:t>
            </a:r>
            <a:r>
              <a:rPr lang="en-US" u="sng" dirty="0" smtClean="0"/>
              <a:t>decomposition</a:t>
            </a:r>
            <a:r>
              <a:rPr lang="en-US" dirty="0" smtClean="0"/>
              <a:t> </a:t>
            </a:r>
            <a:r>
              <a:rPr lang="en-US" dirty="0"/>
              <a:t>dead matter is broken down and carbon is placed into the </a:t>
            </a:r>
            <a:r>
              <a:rPr lang="en-US" u="sng" dirty="0" smtClean="0"/>
              <a:t>soil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r>
              <a:rPr lang="en-US" b="1" dirty="0"/>
              <a:t>How do humans impact the carbon cycle?</a:t>
            </a:r>
            <a:endParaRPr lang="en-US" dirty="0"/>
          </a:p>
          <a:p>
            <a:r>
              <a:rPr lang="en-US" dirty="0"/>
              <a:t>Respiration &amp; burning fossil fuels adds CO2 to the atmosphere. CO2 is </a:t>
            </a:r>
            <a:r>
              <a:rPr lang="en-US" dirty="0" smtClean="0"/>
              <a:t>a </a:t>
            </a:r>
            <a:r>
              <a:rPr lang="en-US" u="sng" smtClean="0"/>
              <a:t>greenhouse gas </a:t>
            </a:r>
            <a:r>
              <a:rPr lang="en-US" smtClean="0"/>
              <a:t>which </a:t>
            </a:r>
            <a:r>
              <a:rPr lang="en-US" dirty="0"/>
              <a:t>traps </a:t>
            </a:r>
            <a:r>
              <a:rPr lang="en-US" u="sng" dirty="0" smtClean="0"/>
              <a:t>heat</a:t>
            </a:r>
            <a:r>
              <a:rPr lang="en-US" dirty="0" smtClean="0"/>
              <a:t> </a:t>
            </a:r>
            <a:r>
              <a:rPr lang="en-US" dirty="0"/>
              <a:t>near </a:t>
            </a:r>
            <a:r>
              <a:rPr lang="en-US" dirty="0" smtClean="0"/>
              <a:t>the Earth’s </a:t>
            </a:r>
            <a:r>
              <a:rPr lang="en-US" dirty="0"/>
              <a:t>surface.</a:t>
            </a:r>
          </a:p>
          <a:p>
            <a:r>
              <a:rPr lang="en-US" dirty="0"/>
              <a:t>Too much CO2 can cause an increase in global </a:t>
            </a:r>
            <a:r>
              <a:rPr lang="en-US" u="sng" dirty="0" smtClean="0"/>
              <a:t>temperature</a:t>
            </a:r>
            <a:r>
              <a:rPr lang="en-US" dirty="0" smtClean="0"/>
              <a:t> </a:t>
            </a:r>
            <a:r>
              <a:rPr lang="en-US" dirty="0"/>
              <a:t>and possibly lead to </a:t>
            </a:r>
            <a:r>
              <a:rPr lang="en-US" u="sng" dirty="0" smtClean="0"/>
              <a:t>climate change</a:t>
            </a:r>
            <a:r>
              <a:rPr lang="en-US" dirty="0" smtClean="0"/>
              <a:t>.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3074" name="id_2078" descr="Nitrogen cycl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2177" y="1524000"/>
            <a:ext cx="8801823" cy="49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Nitrogen fixation: </a:t>
            </a:r>
            <a:r>
              <a:rPr lang="en-US" dirty="0" smtClean="0"/>
              <a:t>combining nitrogen and hydrogen to form ammonia.</a:t>
            </a:r>
          </a:p>
          <a:p>
            <a:r>
              <a:rPr lang="en-US" b="1" u="sng" dirty="0" err="1" smtClean="0"/>
              <a:t>Denitrification</a:t>
            </a:r>
            <a:r>
              <a:rPr lang="en-US" b="1" u="sng" dirty="0" smtClean="0"/>
              <a:t>: </a:t>
            </a:r>
            <a:r>
              <a:rPr lang="en-US" dirty="0" smtClean="0"/>
              <a:t>nitrate is changed to nitrogen gas and returned to atmosphere</a:t>
            </a:r>
            <a:endParaRPr lang="en-US" b="1" u="sng" dirty="0" smtClean="0"/>
          </a:p>
          <a:p>
            <a:r>
              <a:rPr lang="en-US" b="1" u="sng" dirty="0" smtClean="0"/>
              <a:t>Assimilation: </a:t>
            </a:r>
            <a:r>
              <a:rPr lang="en-US" dirty="0" smtClean="0"/>
              <a:t>plants absorb nitrogen.</a:t>
            </a:r>
          </a:p>
          <a:p>
            <a:r>
              <a:rPr lang="en-US" b="1" u="sng" dirty="0" err="1" smtClean="0"/>
              <a:t>Ammonification</a:t>
            </a:r>
            <a:r>
              <a:rPr lang="en-US" b="1" u="sng" dirty="0" smtClean="0"/>
              <a:t>: </a:t>
            </a:r>
            <a:r>
              <a:rPr lang="en-US" dirty="0" smtClean="0"/>
              <a:t>animal waste becomes ammonia</a:t>
            </a:r>
            <a:endParaRPr lang="en-US" b="1" u="sng" dirty="0" smtClean="0"/>
          </a:p>
          <a:p>
            <a:r>
              <a:rPr lang="en-US" b="1" u="sng" dirty="0" smtClean="0"/>
              <a:t>Nitrogen fixing bacteria: </a:t>
            </a:r>
            <a:r>
              <a:rPr lang="en-US" dirty="0" smtClean="0"/>
              <a:t>live on the roots of some plants</a:t>
            </a:r>
            <a:endParaRPr lang="en-US" b="1" u="sng" dirty="0" smtClean="0"/>
          </a:p>
          <a:p>
            <a:r>
              <a:rPr lang="en-US" b="1" u="sng" dirty="0" smtClean="0"/>
              <a:t>Lightning: </a:t>
            </a:r>
            <a:r>
              <a:rPr lang="en-US" dirty="0" smtClean="0"/>
              <a:t>can change nitrogen to a usable form</a:t>
            </a:r>
            <a:endParaRPr lang="en-US" b="1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organisms need </a:t>
            </a:r>
            <a:r>
              <a:rPr lang="en-US" u="sng" dirty="0"/>
              <a:t>nitrogen</a:t>
            </a:r>
            <a:r>
              <a:rPr lang="en-US" dirty="0"/>
              <a:t> to make </a:t>
            </a:r>
            <a:r>
              <a:rPr lang="en-US" u="sng" dirty="0" smtClean="0"/>
              <a:t>amino acids</a:t>
            </a:r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dirty="0" smtClean="0"/>
              <a:t>form</a:t>
            </a:r>
            <a:r>
              <a:rPr lang="en-US" u="sng" dirty="0"/>
              <a:t> </a:t>
            </a:r>
            <a:r>
              <a:rPr lang="en-US" u="sng" dirty="0" smtClean="0"/>
              <a:t>proteins</a:t>
            </a:r>
            <a:r>
              <a:rPr lang="en-US" dirty="0" smtClean="0"/>
              <a:t>. </a:t>
            </a:r>
            <a:r>
              <a:rPr lang="en-US" dirty="0"/>
              <a:t>The atmosphere is about </a:t>
            </a:r>
            <a:r>
              <a:rPr lang="en-US" u="sng" dirty="0" smtClean="0"/>
              <a:t>78%</a:t>
            </a:r>
            <a:r>
              <a:rPr lang="en-US" dirty="0" smtClean="0"/>
              <a:t> </a:t>
            </a:r>
            <a:r>
              <a:rPr lang="en-US" dirty="0"/>
              <a:t>nitrogen. However, most organisms cannot use nitrogen </a:t>
            </a:r>
            <a:r>
              <a:rPr lang="en-US" u="sng" dirty="0" smtClean="0"/>
              <a:t>gas</a:t>
            </a:r>
            <a:r>
              <a:rPr lang="en-US" dirty="0" smtClean="0"/>
              <a:t>. </a:t>
            </a:r>
            <a:r>
              <a:rPr lang="en-US" dirty="0"/>
              <a:t>Some bacteria convert nitrogen to ammonia in the soil in a process called </a:t>
            </a:r>
            <a:r>
              <a:rPr lang="en-US" u="sng" dirty="0" smtClean="0"/>
              <a:t>ammonification</a:t>
            </a:r>
            <a:r>
              <a:rPr lang="en-US" dirty="0" smtClean="0"/>
              <a:t>. </a:t>
            </a:r>
            <a:r>
              <a:rPr lang="en-US" dirty="0"/>
              <a:t>Plants can then absorb the nitrogen in a process called </a:t>
            </a:r>
            <a:r>
              <a:rPr lang="en-US" u="sng" dirty="0"/>
              <a:t>assimilation</a:t>
            </a:r>
            <a:r>
              <a:rPr lang="en-US" dirty="0"/>
              <a:t>. </a:t>
            </a:r>
            <a:r>
              <a:rPr lang="en-US" u="sng" dirty="0" smtClean="0"/>
              <a:t>Decomposition</a:t>
            </a:r>
            <a:r>
              <a:rPr lang="en-US" dirty="0" smtClean="0"/>
              <a:t> </a:t>
            </a:r>
            <a:r>
              <a:rPr lang="en-US" dirty="0"/>
              <a:t>is when nitrogen from animal waste or decaying bodies is returned to the soil by bacteria.</a:t>
            </a:r>
          </a:p>
          <a:p>
            <a:r>
              <a:rPr lang="en-US" dirty="0"/>
              <a:t>Finally, in </a:t>
            </a:r>
            <a:r>
              <a:rPr lang="en-US" u="sng" dirty="0" smtClean="0"/>
              <a:t>denitrification</a:t>
            </a:r>
            <a:r>
              <a:rPr lang="en-US" dirty="0" smtClean="0"/>
              <a:t>, </a:t>
            </a:r>
            <a:r>
              <a:rPr lang="en-US" dirty="0"/>
              <a:t>nitrogen is returned to the atmosphere.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reefkeeping.com/issues/2006-08/cj/images/image003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67700" cy="517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animal </a:t>
            </a:r>
            <a:r>
              <a:rPr lang="en-US" u="sng" dirty="0" smtClean="0"/>
              <a:t>waste/fertilizer</a:t>
            </a:r>
            <a:r>
              <a:rPr lang="en-US" dirty="0" smtClean="0"/>
              <a:t>: contains high amounts </a:t>
            </a:r>
            <a:r>
              <a:rPr lang="en-US" smtClean="0"/>
              <a:t>of nitrogen </a:t>
            </a:r>
            <a:r>
              <a:rPr lang="en-US" dirty="0" smtClean="0"/>
              <a:t>and returns phosphorus to soil.</a:t>
            </a:r>
          </a:p>
          <a:p>
            <a:r>
              <a:rPr lang="en-US" u="sng" dirty="0" smtClean="0"/>
              <a:t>Consumption</a:t>
            </a:r>
            <a:r>
              <a:rPr lang="en-US" dirty="0" smtClean="0"/>
              <a:t> (eating) humans and animals</a:t>
            </a:r>
          </a:p>
          <a:p>
            <a:r>
              <a:rPr lang="en-US" u="sng" dirty="0" smtClean="0"/>
              <a:t>Limestone: </a:t>
            </a:r>
            <a:r>
              <a:rPr lang="en-US" dirty="0" smtClean="0"/>
              <a:t>phosphorus is found in the form of calcium phosphate.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Phosphorus is important for building </a:t>
            </a:r>
            <a:r>
              <a:rPr lang="en-US" u="sng" dirty="0" smtClean="0"/>
              <a:t>ATP</a:t>
            </a:r>
            <a:r>
              <a:rPr lang="en-US" dirty="0" smtClean="0"/>
              <a:t>. </a:t>
            </a:r>
            <a:r>
              <a:rPr lang="en-US" dirty="0"/>
              <a:t>Phosphorus never enters the atmosphere. It is mainly found in </a:t>
            </a:r>
            <a:r>
              <a:rPr lang="en-US" u="sng" dirty="0" smtClean="0"/>
              <a:t>rocks</a:t>
            </a:r>
            <a:r>
              <a:rPr lang="en-US" dirty="0" smtClean="0"/>
              <a:t>, </a:t>
            </a:r>
            <a:r>
              <a:rPr lang="en-US" u="sng" dirty="0" smtClean="0"/>
              <a:t>soil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ocean </a:t>
            </a:r>
            <a:r>
              <a:rPr lang="en-US" u="sng" dirty="0" smtClean="0"/>
              <a:t>water</a:t>
            </a:r>
            <a:r>
              <a:rPr lang="en-US" dirty="0" smtClean="0"/>
              <a:t>. </a:t>
            </a:r>
            <a:r>
              <a:rPr lang="en-US" dirty="0"/>
              <a:t>Phosphorus can also be found in animal </a:t>
            </a:r>
            <a:r>
              <a:rPr lang="en-US" u="sng" dirty="0" smtClean="0"/>
              <a:t>waste</a:t>
            </a:r>
            <a:r>
              <a:rPr lang="en-US" dirty="0" smtClean="0"/>
              <a:t>. </a:t>
            </a:r>
            <a:r>
              <a:rPr lang="en-US" dirty="0"/>
              <a:t>Phosphorus gets into water by </a:t>
            </a:r>
            <a:r>
              <a:rPr lang="en-US" u="sng" dirty="0" smtClean="0"/>
              <a:t>runoff</a:t>
            </a:r>
            <a:r>
              <a:rPr lang="en-US" dirty="0" smtClean="0"/>
              <a:t>. </a:t>
            </a:r>
            <a:r>
              <a:rPr lang="en-US" dirty="0"/>
              <a:t>Plants absorb phosphorus through their roots and animals get phosphorus by eating plants. When plants and animals die the phosphorus is returned to the soil.</a:t>
            </a:r>
          </a:p>
          <a:p>
            <a:pPr marL="0" indent="0">
              <a:buNone/>
            </a:pP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Nitrogen &amp; phosphorus are found in </a:t>
            </a:r>
            <a:r>
              <a:rPr lang="en-US" u="sng" dirty="0" smtClean="0"/>
              <a:t>fertilizer</a:t>
            </a:r>
            <a:r>
              <a:rPr lang="en-US" dirty="0" smtClean="0"/>
              <a:t> </a:t>
            </a:r>
            <a:r>
              <a:rPr lang="en-US" dirty="0"/>
              <a:t>and animal waste. When humans use too much fertilizer it can run off into bodies of water. The nitrogen and phosphorus cause a lot of </a:t>
            </a:r>
            <a:r>
              <a:rPr lang="en-US" u="sng" dirty="0" smtClean="0"/>
              <a:t>algae</a:t>
            </a:r>
            <a:r>
              <a:rPr lang="en-US" dirty="0" smtClean="0"/>
              <a:t> </a:t>
            </a:r>
            <a:r>
              <a:rPr lang="en-US" dirty="0"/>
              <a:t>to grow. This is called an </a:t>
            </a:r>
            <a:r>
              <a:rPr lang="en-US" u="sng" dirty="0" smtClean="0"/>
              <a:t>algae bloom</a:t>
            </a:r>
            <a:r>
              <a:rPr lang="en-US" dirty="0" smtClean="0"/>
              <a:t>. </a:t>
            </a:r>
            <a:r>
              <a:rPr lang="en-US" dirty="0"/>
              <a:t>When the algae die bacteria decompose it. The bacteria use up most of the </a:t>
            </a:r>
            <a:r>
              <a:rPr lang="en-US" u="sng" dirty="0" smtClean="0"/>
              <a:t>oxygen</a:t>
            </a:r>
            <a:r>
              <a:rPr lang="en-US" dirty="0" smtClean="0"/>
              <a:t> </a:t>
            </a:r>
            <a:r>
              <a:rPr lang="en-US" dirty="0"/>
              <a:t>in the water causing fish and other aquatic animals to die. This whole process is called </a:t>
            </a:r>
            <a:r>
              <a:rPr lang="en-US" u="sng" dirty="0" smtClean="0"/>
              <a:t>eutrophication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Eutrophication - Appropedia: The sustainability 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8392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Today’s biome is ……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the desert.</a:t>
            </a:r>
          </a:p>
        </p:txBody>
      </p:sp>
      <p:pic>
        <p:nvPicPr>
          <p:cNvPr id="3077" name="Picture 5" descr="https://encrypted-tbn3.gstatic.com/images?q=tbn:ANd9GcSjMiGWm25gXr7GUavWkGyVCaN2enNPaQByGvR9o9tP-r5A-AAkv1NB3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54200"/>
            <a:ext cx="5905500" cy="393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Eutrophication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3/36/Potomac_green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3147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2.gstatic.com/images?q=tbn:ANd9GcRnPZN1TGOc7m3P4ruBOmXE1BtN-g3GjRwolhMXMjADvGe0s_rq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3457575" cy="21050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Hot days, cool nights</a:t>
            </a:r>
          </a:p>
          <a:p>
            <a:r>
              <a:rPr lang="en-US" dirty="0" smtClean="0"/>
              <a:t>Very little precipitation (rainfall)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Barrel Cactus</a:t>
            </a:r>
          </a:p>
          <a:p>
            <a:r>
              <a:rPr lang="en-US" dirty="0" smtClean="0"/>
              <a:t>Joshua tree</a:t>
            </a:r>
          </a:p>
          <a:p>
            <a:r>
              <a:rPr lang="en-US" dirty="0" smtClean="0"/>
              <a:t>Saguaro Cactus</a:t>
            </a:r>
            <a:endParaRPr lang="en-US" dirty="0"/>
          </a:p>
        </p:txBody>
      </p:sp>
      <p:pic>
        <p:nvPicPr>
          <p:cNvPr id="5127" name="Picture 7" descr="http://www.blueplanetbiomes.org/images/barrelcac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"/>
            <a:ext cx="1905000" cy="1885950"/>
          </a:xfrm>
          <a:prstGeom prst="rect">
            <a:avLst/>
          </a:prstGeom>
          <a:noFill/>
        </p:spPr>
      </p:pic>
      <p:pic>
        <p:nvPicPr>
          <p:cNvPr id="5129" name="Picture 9" descr="http://www.blueplanetbiomes.org/images/joshua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81400"/>
            <a:ext cx="1714500" cy="1895476"/>
          </a:xfrm>
          <a:prstGeom prst="rect">
            <a:avLst/>
          </a:prstGeom>
          <a:noFill/>
        </p:spPr>
      </p:pic>
      <p:pic>
        <p:nvPicPr>
          <p:cNvPr id="5131" name="Picture 11" descr="http://www.blueplanetbiomes.org/images/sagua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17145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Armadillo Lizard</a:t>
            </a:r>
          </a:p>
          <a:p>
            <a:r>
              <a:rPr lang="en-US" dirty="0" smtClean="0"/>
              <a:t>Bobcat</a:t>
            </a:r>
          </a:p>
          <a:p>
            <a:r>
              <a:rPr lang="en-US" dirty="0" smtClean="0"/>
              <a:t>Kangaroo rat</a:t>
            </a:r>
          </a:p>
          <a:p>
            <a:r>
              <a:rPr lang="en-US" dirty="0" smtClean="0"/>
              <a:t>Lots of lizards and snakes</a:t>
            </a:r>
            <a:endParaRPr lang="en-US" dirty="0"/>
          </a:p>
        </p:txBody>
      </p:sp>
      <p:pic>
        <p:nvPicPr>
          <p:cNvPr id="31746" name="Picture 2" descr="http://www.blueplanetbiomes.org/images/armadillo_liz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1847850" cy="1628776"/>
          </a:xfrm>
          <a:prstGeom prst="rect">
            <a:avLst/>
          </a:prstGeom>
          <a:noFill/>
        </p:spPr>
      </p:pic>
      <p:pic>
        <p:nvPicPr>
          <p:cNvPr id="31748" name="Picture 4" descr="http://www.blueplanetbiomes.org/images/bob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1714500" cy="1876425"/>
          </a:xfrm>
          <a:prstGeom prst="rect">
            <a:avLst/>
          </a:prstGeom>
          <a:noFill/>
        </p:spPr>
      </p:pic>
      <p:pic>
        <p:nvPicPr>
          <p:cNvPr id="31750" name="Picture 6" descr="http://www.blueplanetbiomes.org/images/desert_kangaroo_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057400"/>
            <a:ext cx="1714500" cy="1304926"/>
          </a:xfrm>
          <a:prstGeom prst="rect">
            <a:avLst/>
          </a:prstGeom>
          <a:noFill/>
        </p:spPr>
      </p:pic>
      <p:pic>
        <p:nvPicPr>
          <p:cNvPr id="31752" name="Picture 8" descr="http://www.blueplanetbiomes.org/images/thorny_dev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450" y="3886200"/>
            <a:ext cx="1733550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Biome of the day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sound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199"/>
            <a:ext cx="7772400" cy="2381251"/>
          </a:xfrm>
        </p:spPr>
        <p:txBody>
          <a:bodyPr/>
          <a:lstStyle/>
          <a:p>
            <a:r>
              <a:rPr lang="en-US" dirty="0" smtClean="0"/>
              <a:t>Today’s Biome 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7543800" cy="1752600"/>
          </a:xfrm>
        </p:spPr>
        <p:txBody>
          <a:bodyPr/>
          <a:lstStyle/>
          <a:p>
            <a:pPr algn="l"/>
            <a:r>
              <a:rPr lang="en-US" dirty="0" smtClean="0"/>
              <a:t>Fresh water!</a:t>
            </a:r>
            <a:endParaRPr lang="en-US" dirty="0"/>
          </a:p>
        </p:txBody>
      </p:sp>
      <p:sp>
        <p:nvSpPr>
          <p:cNvPr id="22530" name="AutoShape 2" descr="data:image/jpeg;base64,/9j/4AAQSkZJRgABAQAAAQABAAD/2wCEAAkGBxQTEhUUExQWFhUXGRoYGBgYFx0dGBoYGBwXHRkbHxwaHyggGBslHBocIjEhJSkrLi4uGh8zODMsNygtLisBCgoKDg0OGxAQGzQkHyQsLCwsLCwsLCwsLCwsLCwsLCwsLCwsLCwsLCwsLCwsLCwsLCwsLCwsLCwsLCwsLCwsLP/AABEIAMIBAwMBIgACEQEDEQH/xAAbAAACAwEBAQAAAAAAAAAAAAAEBQIDBgABB//EAD4QAAECBAQDBgUDBAICAQUBAAECEQADITEEEkFRBSJhE3GBkaHwBjKxwdEUQuEjUmLxJHIzgkNTkqKy4hX/xAAZAQADAQEBAAAAAAAAAAAAAAABAgMABAX/xAAnEQACAgICAgIBBAMAAAAAAAAAAQIREiEDMUFREyJhBHGB8DKRsf/aAAwDAQACEQMRAD8AQY7AKVK7MKANgFAvXbRV3BFaQrxHw1iUIzpyzXDqSAxYVJq2jdXNBvol4KalGQtOy1AZIWlLhneqi37qu4s0SwvEchrLUaPq4YV5T8wYmpvHA5tdHApNGDRxEoUUqCkmhqGIfcd1fEQe6ZzssBQTevTTQMwcW1jRfGmDTPkhcrKVIILOHykNQvZyDdoS8L+HJoU+VKkAF1g1F9K5TRv91dSg1kVtVYLJwy5ZYhL1VykFRDCweoaoyjU30v7ZSQGdjcgOR1brDKV8PzaJXkCUqYK3RQ0Z3B+oL3eCsZwFUsJVLBmpypzszCwPVi+lnL6urnBv8gtFuDBI/pqzA1qGNqFLmtRZ9YgvBqSVLUoLcEpU5CSb1b9z6GI4SZMFMrJFSRRIOYCpP16jSL8MsBBS6iFJo+uxIJ3o/wBHaItST0BsFRPUsEqUwS9E3bp074qRMBUAl8wUGrQ6DrXv2j3E4UpejB2zu7P0AY29sYpTPAl1SkGpEzKxUxINRYV/1FUkmAbIngBQUrnH7crhxpSzFhSGvBscxeYykKGUgXDuEqD0JBLjvFqRleG4/mOfKWBDl8xZqPuaXMOOGJBcmYqWASSPmQ4qQxYmtKneC3QOjUK42QgyzmarJcFru479ztAnw9xAImApu/K+pNPuPbwsHEFFyeZSdPmABfV6ua7Wio4sF3YEFynLcBje4pRhuYSEnY1mo43xBy4UpgkMpixJJYBhW4pe1IVDEl+46paz3pv949XxZSghKgyUtlSXLMQQa2PdbSKcViEpSpgX0fW23dfqGit2w2OcDiQoUYNUs1BqX2htgOzURmzu1K0IoCwHcR57UyuCw+cpJNCWcXIF1WsACXEaLheHkqAdVGZSir5WAJsOp6AN4PCO7sKYxnTWwoZ2C1dSCJhDF3a9x0vGemYtQBAqCKigYE0ru6bD7GDJpAlKAzheZTZgcrZ9wBcF4VY5yopUCsJS50oXexchy17wvIspWzNg8qZQEFRIc/tyHzBr39IVzWSHeiruPlLHTV2vqx8fcVOdiAZadNAXewN7EQv/AFysxJZyH3ZiKsKUDisLGLbFGMrFBMpQSEjOchNyohyCxFna2wtSKJGIyZsswJch2v1YuCKgHyu0RxnFJsxKM+QBIZLWDD+0UBJAdVyya0irgjTFHLlQWcunMlg181Bs9PKK3XnQaHmGwiv06pqElgSFEgpTmCwVVBtlOw73FUmJxJmypKVk5pQUm10O6RtSoetMvWNRIkIQlSc5AcjlSlKSMwJcFOYp9at3CielHLLCaBgk0FQQTuaN590PLlSX1KKDQJPnK7YJQwDJRzMxKEgEunqCdaERHiE4qUSCAzkAAlIepbx069YmrEgOQbkAkCwAa1QqnTSAzUZiSBoli560uOsc03k7EYLPxATp8139uNYHKyTyip0sB56RRNWHrcaWfxPu8DzsYRZJ8KnzMFIWi/ETCAbpCvq3S2sJMW7gu+2paDTjlF01L7WcbkiobaKsShRsipudNNSaRRaGQuM5e8eR4qVX5x6n1AYx7D0vQ9GnxXGpqkoKXADl85UWI5a0LUVWx16+8P4n2hALmYBydSbpod7HR2tA5xKshfKkMxGXnZIFtNj42gzhyZWRXZKzKBYlfLoSNgKWDOeZrRGcVROcFWh9IU5CJgICjTlLg1ZT00Nm0jL8UxEyVMZblIIfdiNQWcG7+fTQcOx66JVMzuWSpLEpIoKPRwSKGzDuW4viSJoVJmgCYlS0gijoqNAaul2O4FdZxSsWKAkcbVJWlKnUkgsSNFPpbao0hhwfjctMwJUaEMTUZXpRgaF6Uf7iYrhMvs0Z3ATVKgA4Sxq11JtQMxECcO4RUdohWISpyTLVlypBeWRUPmyuU3ABP7YaMYNWx8V2bLH8HmTXmy5ZEnIklYJEwipICSgKQoUJdOWri6nS4jh0pCRNStQAIypAclT8rbuW28LQ+4RiZylpThZmaVMSStCilS0s6TLICknRxMSl+YUYPBGDlSsNOSjN23a1XLnoY0LfMdKUIzAEGI8cnkk/7+4WkYWdKX8yi2YuSojXSh9tpEsHwWdNRO7EZxLDqIICWVUJBNVEsWpGz4v8ItO7NIUlBJUEgslSVAEAV1Yggbeeg4Bw5EnDISUIT+omCpBcDKMoUKOUqURXujq41t5GSPjeGkZXUo1NQDUGulaqDC4YC8PMHiJ1iAyQwBFyxsKm1O9o0PxNw0ZwCGolWVJBq1R9YyE2RMkrUhKHynlOZjlL0BZyTQbAteEcrbQjDTjMpCsuUioYvStH0tE1YlrXJUWfQuGGWgo4/wDaFuKOamUhSas4IIU37gb+DWg1PB5nZhZqkrKauLJCgfI2P+iopmR7K4kozAS7MaXpTTdhbui7CzCo7l6JLv5DXW5tFmBlZQxYKs4bMrq5FRHYzCCUJahVRJCgaigFd/lMOqukFjSXlTlzcwLgJKVZraZXAdukXSMQoGhqaqIFHBYgWDjoNRC6VjZiQGScru4dqb0NabPrTX2YqbMQlKXcEKPMVkrB1KyaM1wa99Upk6Ywm4lZIzqSf2jLQlVtQAHa4Z7QpxqiFEoJIILkOR1d2AD0elHPSCzIUkgiYoUcoTmUSzkpezEBmAAajRRh0TJij2eUJz/PVyCHewDhhYD7wsbuxkvIuVipmXLcUIqCQNLHrZh9I8w4mIUFBwoOCGD1cNXe0arHcFVLRLmS1AyyOYNUEFq9KXpfxgDiPDSJ60FXylNGrQCvi5PjF11YyM7OmzFsS7dSRSotsXPfXeGaMf2aAmWgJTck/MptVEa9B3dYccYlkT1ApfKlLgihFxe5Lk+LtrF4nADKATQMkoZrW/toz6UES5Z4uqGToSJzkkzFMaNUfurViWBDEUq76GB1Zs6iXCQzPQkOfFnpX+YaTZJJUoy8pIYqysaUA9LCBZhADihIHl9u+EXIwqbKMLPJBUzFL32Gu2sC4zGkhLKd7imjOD5DrEMRLGqlJLVFyWsH/tp6QsZalZaOeUECgFKM3f5v3vFJuw6ZOfMGUMKeg8yw97QGqUzka0v1h5jpaJcvKBm0JUBUvU23GkKTLygWFAWOgLMT9fzBjO+hSiaGYnUG1z+Pr5xPGTnSktcBxpb2fHvgfGTnUwrYfiGuHS0sialJKgQa1ckFJ7x3i0UTSqzdCVc2Q/NLUTqxYeQMdEjgJmksqG+Qx0NSHxDJWMIWHALfta6q1DeNO6GvCsUpEwqUhkqyqPLy8wDBQPSnrDn404NLlplzZUnKxqUJOTKCASs/sVq4oQSYrlYY5FEqqpaQQj9oKUiiXq5TU9SqI8clyRtG76AZSQJgJSAhQqf3PdwQXcBQrqUqgD9SmbMWFJGUAqLCzk9Xu38NDadJEuYqXOIYPmpRQD6W2O/e7wOrggSM8taCMqjVTaumlqC/dC2k9gjV77BAtcyWtPZkgJclFeVlF2OuUPua0cVnwzDBK1y8XhirlSELcoU6UpTyqsoWIb+43cNovhrgSFSRMWoZS+UhSkkoSVgnlUFUbMADcCtIsxOBRLw5wuIxCEsVZJygOzKQFGWFAtkPMUu7HQnmAjPmVuCNP0dwzBoWArDzFIASEnleYSGLsrMlyQ7hvlpq5eL4Vipxl4ibOSf06gZQDArSZgKysUKJmUAuEioNBBXDhKXhwlTFYDKVKIQQQxASsnKqidL0JZ4+cfFfDcRg5yCZ5mIXnSia7FXM8xJD5gXW5Boc1yDEuG5zaun+UDjPtfxRiv6WFmGi3SSQNxUPoMwEUfEuNCJOGI1moU5sM5UT4Ej20JeIcQ7bAYSYC6hpuAVA17iD1pB/GuGrmYBCk1y5SQLsJnzUuACr20egk/kaflIL7M38WYzLPS5bkRs45lDxYDbQQlxePEzE5kBswSG25XJ838oB+MZy1zCwSGSAWJLJTmAvWrv49YpwuLQFJVq4GYlm/p37rjQhx3QsuOrYcUW4lKk4gi4VkoOiXP3No3XCZQm4GckVLJWh2YFKVKvo4S3+4+dz8cFT1EEABRYVcgIKRWlmj6f8HYVS8PNSkc6JXKOtCH8QxH5gJNNGaQg4rJIKTkZwk1AsUitDUOPrtHuIQFIQpdGUpn6oD9/haGvGSEpw+YgKUFS0gn92ZShXbmboGhD8REjDLPNRaUioZJUl1dbU9l149uvwLiBzMcBPUkKQpJYODmHM7+LAU6iGeDULJH7UmjNUm7d31j5+hRBBFD942nD8aZeEQsAWtXMwcEvapevWKcvHVUGavobZgZnMz5atQ3LGhvX6wZhpLmWlNlLyqa5d/L+Yz03iiJk5K0G6VJUn/JKgfIhRr/MP+BYgCZWzKUHpYE3FmANYli8kieLT2H4jiKZk5gkCUF9nlo2VJbz1pqQbwBj3/wD9BQBB50pp/wChfo4PvXM4Xiik4lnJT2utg61B36UttDvBhJnKzE5uzExKk7hKXe9ClXgw6x0ODVq+2OE/GgUmaVJU2YSyl7HMBmVv3dzdYTqmVLlqlifWulobfFpH6jDJJ5iiRlGYhipgGoaBW8Z2eQpIUpXzBylvKwpXeOflX2Yr7JnFBSmS5Z7EaAuw7vCkVFBCihXKdyCzG/k/pFmAASkMQADUls5pUBqvZhv1EeYqcFBk5lJdiA+VqvUghgGsamm8SXejUCHKwdYL1JANdqGo3aL5eGQh1B33O/SB50vmFQQGYCjN9aitYLSkrlrWosA4G2jE1oawZ6RnrRTikDIOUGjnYdO+MxPxRU+bSl9B71jULlEoCR8xoW71ejN7MIMbw4pYB1KJsAXLjQa1+sPx0nQ0dAGOcTAQQ9CCO4N3UgjBSSWzAkC9WGZ3bxhrN4L2UwZiFKCQCm4Exi6HBZRFLUelYpwk1NSWBBpm3poNNLH7Rac66C3o6WoMKEdM5/MdBgxSRQiYCKMMoHqX846JfJMTJmn+I+JzDK5GCsua+ZKkkjMySk+IJNqdROHYkBMk2VMUylAvmyZnpTLQ6NZNYf8AD56FPJyBSkgt8uUu7E3qKVoa3hRxXDqlTEEIUhJUKULUL11ALjcDwiP6Xnivolsyn4AsVj0zMY5DosCSbFmNTQEv5xOfgFKSySkomnKwzCpqRyhRBLFnFah4jg8UkZgxUBY0ZjZtVMwJ77FhFGKmIWELyOkpNlNU0p3uXFD9mnJtjfL4kiGG4OJbCchcxISOzk5yiYlYJFSjmTyuAQCglXUGGmO4OZ5SCZi5KmIOcLWlwVZQtCTmQ9yoEpYl2eFiMFhkiUhf6mUyiQoEIenLLqCVKymgdzmI1oLw/EGXNE2XMKcz8qmLhBCsqgli4KUUAFjWzzab+3lBbt7KMQQjEJlYefPlTCGQk0TnBNFuxyFNLMFObQj4ngZyFPiCQokqObRWp9DbQR9YwWPm4laQuVLmSs5TMUKEHMCnkL1DJL18aCCvijhWK7RsEqUlLZlJcZnUCosFunIpRBcC71AeH4+VxinL/oyEXwzNCuHyW0nqQCdlMCe4BvIx9NUnspCEFgwKSehqK9S8fNPhnBrTg50pcpSCmc6ksAEECpCf7Q9GpVxSPoPFVBciWuocJJBoWsQeof06x6icXtGPkfx3wxQmqIDS1E5TuAp9ahs3d5CEOJwBzI3UlJZmGVgH61LRvfjSW/MgAsWKd0lyWq5Hn6RluPLyiWUpJLWJoA5LHq9WejRCbaZSK0IZqEoypyrCwSCdDf7ER9Z+BeJhCppdwU+NSljtv5x8mnoJWpKnBFGN7eusbX4HxDJmNfs0J7jnSHpe5tWNGNyTFkiPHMcJn6ZQPyTFBwP7VLAW2p5Xr03Ly4wszMLiCSwE1OUOWIYOBoTrpbXRfi5YKSlBf+rMzWoSuakFh8pZYoCdL0hljEHscSnMlkTKiodLslh4eFIZQUXa9UAxqpFYbcU4l2cmVLTUhCTZxUVP19tAGNmF2AuKwLMBWku7gMOooAPQQKumxmtkMJiSnmBqFE97s8fQeEY7WWxJQb1b5SX+l7qEfPZUhgPXwIjV8AnZZCyfmdhaiSoO5vWunoIZxTkmI0KpUwdsFB27QUDk0VU/iNXw6blxDmv9JaW/xZTbf2PW/jGTwzdqlyaLfb91/wCI1mGQTjjlBOUrTZywK0+Bb66Q7Visj8Q4jNjcMSXWBKN6Mkk+bCEfEJgyIvQDWgYD199zf4onoE5Kkl1y0CWE6uAQp2uQ5DaECM3xXDKWRLBZm1o/+45uRXMFboEXjMpJ+e5FdTcnv27rRCVxmpKvmraz9Bo5HdEeJYIIoKkXfVvfqISdmTs0GMUx4o1yOIomcoDKNy7gg9Ojb6w6ksnDAfNmIN7VAsRRPuuvzudNKQjLRgW8TGp4RxX/AIyeY5klVaXLq8LH60tEebi0qM427GJUxo7ZhcmlHq96trtDjDZJWHmYgsJxdEjlBrTOsOGoGD/9rmAeFYUT58qUOUqUDSispBfwcn1ht8XzUhSyPll5ZcsM4CU6ljUqU5f/ACgQSjLJ/wBZMQqlJSgDQ6Es7vqfAvpC+QEiYUqSkqoxKXUdWe16uwqNdLFzSQSSgZUEsxOxLVZqU83j2XhjNKFJBlspLuCytgAKnNYa0o9ynsVnHiEof/CF2OYpJJet3joGMiYbLS2jqWPQJI9Y6NowxWtYKJqFgLCUuAA1cpCVCmj7vfrGgXxVSkgzpIYAusM9dgQFcrjmv0MZvhmKOdRmVCA2dw6UkgBJsVaNa3UQ+4ZNGZKswYHKoOxyMdCwTtqa9Ijyxp3X7MVpgeN4WlModkmYspVUXV8qXISPmsKJD9IzeFxgSsuVMVEDMTSxGZNwag/SN1lAqhKhsUpUA7CmWpzUZ2Yu9HEJeL4YTlKmg/1AAQnKE5m0cUKhVmc6Vow4eXJtSGjK9S/2KsdKOIKUhNqu7khIIs/UXGh6xuuKYWTIwsiYcKlK1JUvIAHSk5MxoHBYpNANLaYKTxIJWVJRdOUiz15QGvU18NL7/wCK8F2YlS1M5TZKqpBWwYkvSpFEp0uz9MuP6bWv3KyVfkC+HOOomkiSyEOPmqVVdWUUDVdyRrakFfE3E+xxASDmASCnmKXdwkO5SKi7Cirwp4JhiialQUlUsqHMlswKCHzczHXdmFNYJ+NFL/U0ClEjmIAPK7OQQWYkVfXxgPi43xppAVMOwvFlzkqSpK0pyuQdEKdi4NRoWB82Ea5BBw0sAf4h2YuBlNDvZ4wnwxh1pRMTUpUlkKYVd1l9QfQuNY2XDyRhACHKUgjvs3lZo6P0vGoq0aCrZmviAAJUn5cyL5SRQ9Lmm3oIz3HcOFJqKAU00DMN7+cbjESQpNXqR6kuXPSM1xRGVnHylOmhZ/JjA5fZ1RMivh5CUk3rR9Q4q+jj1EMPhcqR2lCGSLD/ADRR2pQekcUEqBGxLOAOatu+D+AJIRMHM7GlbghifesHik0wTVoFxMlXbLQlwM6jkd251ljp78meMwRXKmgpqVA0L6F3fr94iuWO2UATUqVUF6k+LHdvvDObiiZK6XJDtV2r4WimTExMJM4eU/3OBY2raBhhiz+kPV6voR6a1vUNHLS4BIYflonkx8RGnDKCU5mADnurDXhsp5SrVbqXzUvagPf9CFyHSKONPx73iWGwoTKUGLnLQnUFRcRWDsnJUKcDK/rgC+YDpc23ZnjZfEx/TJASwXPUpSlAMps1EitiS5NHoN4z/A8MDiw9s2r7kR58dYp5yXNAtKBWgD5jDtNxdE2RwpIKpqwWQAz6qLMOrDTSK8NNHPNVTLlYbqU+XwCQp/DeJcRxAQliCACSqtSQeuoZ/AQmmzCZTsQ5WtlDdkoobDIl/F7ERzRVq2MlW2CY/iCSVNdqHcm16swgDh2GBQpRrVratpAmIDVjUcBS+FVS5IdrEsz+V4dvGOh4q2ZTGggh9vSI4WcRRy2o+kH4rCFSyGtA8rCHtAjUlopaoDPqvwJiQDNxBR/4ZSUIJ/vUCU73CgX/ADFHGJKVghRCbsVVpTYe3veDMNhjIwkuU4zzVhSinL8ooADZ+R+j9BCjiWGJIJSSkMAmoqxZyDSpL6s8cnP2kv3JMEnykAoyqo5BYuQwelk7Ct3a9r5KEzcwVykBLNlmKZqAEFWQuDyM2lTAOPUZKpbJQmWQoliNRyAgMSEuHUKqILKYsAcNh5qELmTVMlQzBKicqilScoKXchnYag0BieNrsnVqxxKTLljInEFk0/8AIi+tlbvHQBh+NScozolFZcqKsOScxLmqWBY0pHQ2L9G2NsZwz5FoLHMxDl307xQGKeFdqicvM+VqFVs2jGrEp2fSGHFccEJKSWfmG93by9vClWPTlLDKVVpqXeoNDUQquqOmKhF0OZvEDLQSlbcxGW40y01sS+3i43F8bnQChORRckBiCDVhS5FwbPRqiFUwKWwCk87gBRHylxTUBhUv+YEU5ypOZSSWprqp61FWrobQIcUU78jNRsv4Vg+1IAqpmQ9b0c95+jbx9D+P8TLVMw5AUorlJIZZTlzEkV0JFG/EZ3gWGmCbKWlIejEoUQBRyGqACxJGneXZ/GmBm/8AGzi0lAISlg7EkBhy1NA7x1xuUarQkqI/DstKiDlZSP3IYhay12DAChbSK/j/ABEyXNTUgmWnMA4BcVLblq/xBnDZE05EmUynJBKWoAGY6aXiz4u4GZxlppLUkJFQcpBAsqtnNDX0eaeCxktE4umJ/gCc/bAnlOX727o+hcOWFSyxchISQ7mt/QGlxGQ+EuATUTAlKSUfMupy5mDJJFyB9esfRsDwtksoUa32jshWNlH2ZrFkpUGsFCo0FGNfXujPcfn5cxBClG3UB9dK6d8bTinBphLJDhj3Qh+IfhuctPIgk9BSJTg30NlSPn6UrUVHTlA2aqgPO+tfCH/B5JKZpL1rty0am8Uq4UuUFIWMhNRmLAEbvQ2+u8PvhjA0UEjM6QKFxmpqNTE4QdjOaF+OwqhiFqNCbuXo/XQuDB85A7KZQ/MDW9T9WhviuErMzMElst7C1KtWke4jhyky1BKXswBBNDFcXtgyRgcUhwS1iO+pADb1glWEaW4o1D6feI8ZxeQpSEr1ozVfXMz+EDHiMworKyILkEG9meJYyGyj7J9skkIq4udKt690FKmsjK1Mw5gO/wA+/qISYLBTV8yUmqjYFtPSNceETFS3CbZSz7+O59e6KKJPKxdwNCc5LWJZut4U8ZwnaqTmSkpKlK5tTmS1bsyVAjZQ8NJgeHLlZipJAdiSGYRnOMYefMS0uWpfLdqX6tRm3qX3hpSxjQFV2wLH88nETWcZRKlvquYaqD6sDCDi2NAGRDWopLVTluS50Htq6jj2DVL4fLSUlQz86agOClNGe5JruYwvEU85ozBm2bNSu0NiqQE7dlmBwCp4ABSkAspaiABbS5NR0cgOIZ8EximMvJmDJJZqAEF/8usS+EMOVIVy/uKgrqyaWsz3oXPWNPgOHiWucqhJNXNn6Ncud7xzck0tBU0mZNKSorqBsSLMLRT+nIW6CQXuLuNY1WJ4WHADAFRN+pIDsHuwMD4HhR/UAuOXnd3BDAgi1b6/Qxozt6HclRrp2IzAJSCogs91EpSxL1Z2If8AmM1jsUJalKJKjVghYzW2Be1QxF7wymy0rSe0W2a4u9yRZ9q6segjOGVMCi5zAMRyEAM/+ItVz06UlOnNuyXeiBxapivmIlKIdBIBajlQBq5JAcmg0i/imJBKUpALuEgX0Pl+IqzqYOHBUGsXbKCeW7l9depgs4PtOdkoCLfM5WdWo4AY03MK6TBXgUjF/wDYbAAsBoLx0PZODUsZkyHBerM5epbMNX0jobNehf4MvNxSXAWrMlLJBFcrlmJB8ngrEzAE8tXLAgv5MGvp9oqXhQEtuX9X+sWSpNWHlDY+QeSiXPUV5anMymUHJUDS5Naf/lG4+HMOlhNnSwMQQwCyHDElJy/tUU3uQw8clOwoIcjxhrgsYQPmmGoaqtLWdonzJtfUacvRsJfE1qR2ZzJTMQpCsrpVzuCAWTmPzOQCQ2rEwL8X4ufJWmambOQlQblnTFOoFRaqgUsNGYGkJFzFLSkLLirpKqMO81pB3xNOSrDyWCbEJZiEhqiqXSrvJs43hf00JrtkozoBwPFpqlUWpSiRVaiot46j7Q7n4kjlmLANwo8zPmFQNDsx8LxleEyy/T30hzxVIQz6sXu58DTvLRXl44va7NKabO4VxHMtk5kXcJWtiX77dWBL13jT4OapaSSZlB/9RXm5d4x/AVDOT39/n/EbDhSz2RIyh7Vf1LVjr419RlMBxM0imct/ko/W5ELeIVDE+R++v8CDscVO9PMH7tCriCyx399TEpoLkBHAA1f1pB+B4aOZTigoHa9PvCp63g7hxoq3ruNoWN+wZIY4jh8vMQTYG6zUtShEdiMAgJKhR2BOrfn06QNOJE0uPX/UEdo0tW7/AE6QafsZTiQT2Af+mly4dQcMQoMxPUVp3G58Rh0MonKSS9nqdam9vLW0AzFmLDM9mJtMK5YoaZ2HyhJoOUkJZixYMDfV6RdOnlndSqkh1qNSB13D1/LpzOtFv6oZXG8GMWZcyQ4wuKJAYGjCq1EUbQkta0UcRxqgHSCS1g7e/e0A8NxJUTWIKxYBY7keR9IWfFqyblFsZL4gGyzEvmc1SsgOzVAKWu9bZbXhJKkyGzmTLzOwIBptR6HrUwWrizS10NNds1H20Hn5Z2ZxJaCQ7prsfW9IEITS0wZIaoSmSnLLchiXA72DePp4QCcUUqLvzEE3qATd6EslJ02ifD52dHWp/jujxEoVJBoa9L7+EJj7Gyj5ISuJEr5VkEqAfYJ17y9O54ngseQoklNSdQeWwcjTRu7xgEpBYOC+iRr3Dv8AOORh5ZVYA2YPoBWovDhTiFYhJWeRwSxCkiqQzkgvTZ3se6B5mEWuWpyoJIKsuYBwHZ2YsX2evSDklMvKzsGbmNG1ppakeduCDUu+Z+rX+7xPdh17EMrDkqRLerkEgtlTdR3Sw6M9IcrZa0ygmq6AkhwkeNVOFFrXNmjpU8EZQhPMalg5Ygh/GtDrFgkKQc0oNMbKVvzJllqJDkVo5vpZ3qlk6H0OFYyTK/pqUHSADXoI6MHNwDqJUS7nQnWlWrSOjovjXgf5EWz8M2Ugn23WIyE8x6CPVg0c073+j/SPZCanSkCtHHkETQGtasVCY2/cWA0iapZa48YGnL3I84mkLKVh8mYGHKgb/L94ffECv+PIdDZk0JLs2zGh7/8AWP7TqfBIP1MPsZxUGRKlkJoXICQkmjAskl9akv0GrxVJg6K+GllDX31MMviOaxQAGZAcFnPWp+kJJGLDhi1fHXUloN+LMQQsJd+VOr6da+DwO0BFnw8CAtXS4P8ALRqMIv8A44NS+4zHxD28YxXCHEuYrpt+fdY10icf0yC1fDT/ALXjo4+hkBY6eU2f/wC1Lep9IUY7FFqud3AH0j3is6/2b7CFGMmOB83n/wDzEZLYxYrF1grheJLK1sL9R6wkz1/k/iGfBwHJ1YN4qG8GKFdBS8b/AFFbAm3eekGzsV/TVe51H2EJpiuc2uQ4J3PU7RbiFf010Hzs9YNG0R/VR36wtrC2j39I56e2haM6GRxjivrF6cRyB9xr0MJ0qNPwIYYeUSnp/uGQG0GcFmntaax3EkETQ+pCmGn5FP4irhkplpez6wyxcrtClT1AAFzXWoqI0pfUTL0JsXKUymJ5gB94Exkot6w+OGJ0tFqMIjLzJVbY7k/eJKdmlyNGZw08pArUHpaGmHnhioquYKXKkC6T6/iITsPIMtk5h67wJUzQ5k+0KV4zmp+I94di3m9CbCvQQPPwLEsfOIYOQtKwWsYdJDqaNJi0nKAzn21D1hWMQbZU9HKvpmh1xIEM9in677XtCNUpwfwGvvp6axOS+zGyolLmmnIm+xFvGG3DcepKgtgFUfuZrwjkzeZupHu/vWLe1ZVTpWA47N8jNPNwqVEka/4n8R5C3DcaISBmT4hRPpHsVz/AflEKFjS7ahvABh5mPUPUbt/qKZSyLAmleYe/OLUGh199KDwgN+iRahTOXMVLmXY+dYkvEOXOb0P1imYt/wCfT28KlsBAi1jrDSfiQqVLH9QX/evs6AWSpwFbtCsDx6QQhTJ+UvuQkU//AGVDN6Gsuku4ZmdyCST5A0MEcZmJzBkH5Q+YqItpnY/6gWVQuS3e4BfqIljmTVJlsP23+pI9YS9ADcDLyoJLVFA4YV1Zm8408mYFYYUOUf3PeldiKRnZLdhmZKatTU8rty5Rfcw7Ti/+OG5t+ZN+rn8RfidGTM3xecXsW6qQx8GJhfNmAtQV/wCv2TB3FMOSXCUj/wBh9IGODXT5fBSfzAk0bNASiH19+EPeAynKndst8ri4u5tAqeELVXlb/sD9I0nBcGEJVmGZ7B6dbB4ydMT5FZnJss5rlyVO4Ys5uDcveCZuGUUqYGqtX+o+bxh2QkEBWhsToXPsQQuYlmFs1wzVHu0BTROXLLwjLSuDKOnkPzBqfh8i4fvjQCcnQh9zHuJxxDMxLdfpGtLyQ+XkkIxwgijAe/OCf0oSj3949n4mYptNY8IUUqu7O3n5iJuVsrC/IJhikLBAP8+BEGYJyVPUX6B/uYAwyDn2v7pDHASeZVqEDob36NGRZSSPM5SohtqVtHv6xNQQfe0VzkBK1gHuFXZ9/tA04eMTpWI5kMTxAVAC22uPrA8vEBqp/wBRYtL6faPJeGejjpDIXJM6ctJsB797iKhL5hTwP+49npCf3a+MRWlJuT0f6w3YsV6HhAXISf7ORtvTVnhHPw4fTuhnwqc6JiCUsWYOys26RZfc8LMTiPLSz09QPSC15K7F+KSpyWtrXxHfFU8ks3jUdPbaQXMW7jcvW/8AqKVzCzHzyhqWjIdNlQQff8R0WdgDVh5n8x5BtGso5iwdxpVPTrBT8l6vWlR4ikBLnkm3gLRy5xLApBboYGL0agibNLXNYrSe6I6/K3c8WIkl6JL90NRrSOUBs/QRahxy5Ql2obnzq3dF+HwcwkgIIfvEMpHCZj1yAC7k1c90JIT5ECSsETR3J2Ip4EvDEYUp2VahH4ckmGuD4ewoEju9v6wVMwiAA7P/ANXMSd+BfkB5soCWgZQkh3FO/oQDsaxKctpCWAqWPKCNKk6R2JkLyOMuVRrRVSN9NdN4rRKUZbcgALkBTPfRQt1eHXf8FE0A45TGwDh/daxQJzRbxCZUOxfQMR50imXJWpQCQSTZIv3dT3QtAbRVOnB7a/Tvhng5jJU6ggM4OV3PSruH0BhfisKpK2Ukg6g/zE8IZdQpBOgy3f736w0ULey2dNBy6lq2p18fOK506lCx0v7EVzEpKmFLvEDKDGg6a/7jUa0d+omaLtqFFzBcucSBvY3+sBiQTrfTR/pB0qVRnHr+IzJto9SNyPX7mC8NJzOxJ6C57tjAcuYNwNGrF8rEsWcAEMe7wgpbFyK5MpOeytW3f7xdgksoUBrq2n2irMULoHB1qKb3L+cB4XFOSXY6BuV9rUh1EbYdig01YrUm40vX8wHOU+0UYvFHMd93cMPSBZs97NC47BTYROQWd/SAlkvclusSzUvFSpjaiChoxomrEEsK7VOnSLJ04bNAbvHTV2jVsdIvlzylQUKsQb7dQxj3GPmdqElmYjrUBj4QAub1ixXElq+ZRI7/ALQ8R6IlTdNo9VM5W17tNIrVNeIlVPf4gUEtSoN8w301joGCAb+/WPY1BJpw6zoowQiSvUr84Z4bhAIqVQdK4MAHCVHxH5EOotnJL9QhbhuHKVd/GsNcPgVCynbSnv1hlw3B3CksoWB/j8wZg8Ex5wPOrwHFkXNvsVrXRvf1i3DrawDd8MsRg3olMBHBrBLCkRnF2PGSoJw84A19+UXz5ibVL/2ufSF8tBuSb1IN49nTyimvq2zj6RO90ylKg+fhEqS5mAtYG46MNfGF87Boyu5fZmp51iWGmlQuz6OPCLswBNAaav8A6i2KZPOhHPQAac3fFmEkTVnLKFSDm0DNW301gjiRBsB4CBcNKlqUAst45QDS/KqldoWMftRSLsKx/BJstIUpSAC1M2VQJb9qwkkOWcP4MW8wOBBTmUqXV+XNWm9UgedqmGPFOGYSSlLKWpZS4yKSUO+pamumkBcJmozc6VrRqA40OoUAPF7RTFKVDS06IYgSQGzJBG1X6ulw3jeA8RORlv3+2DRHi0pEqatLHLoC+rFwdRdjs0KpswUZwdRp0au0DHYKCVTpb2L+MTmY1xyJUN6+2gLP3X192gmTiZhokJq1FG+UuLlmoKatBURlFFU5KkllJIOxBB13ipE9tx5Rfj5c4FJWAkqSFAMEnKoULDfrWA+bVm18PvGo2KCZuIDgkq1vv0YWeB5c0Pcju2itZb+YqTMbWu0MMkXmYH5Xbreu8cVE6n6P+IrnrGhJ/Fq7aUrFhUMr28e7+besBhIE+zFSiXiSxozxVMLFiCCNDQ/xGSCdm6xyplYkpO8VAtWDQTyYXiAcVF4krviCzGRiImGLb72fyqYpTfTzj2YuCE9eOijtvb/xHRqDiz6rLkWasFSJCgKlm6MAIpGKS732CXP0iU3FkhsrVqCWJG1nEZTR5ihQTIk5bOXL1gop3DQBheLIJY0O38wYcSHrDZIziz1SX1b31jwEDV4rXPTfMH97xWcSOjwuQKPZ0kKrTuNvSE+MopWzvZvDp3Q0WttX90gSfLB/bW574lKCZRTFWIngipN4hh8Vld3aDwkhX/idnpRh3uDaKsdOKuXsJaGeoDE9+npCpeSlKhfMIJNTF2BkOQAWJp8wTTvJAiLk6VhvwHhM+cT2aTQXCgmtGZRBfqOohoK2aCt0iY4ZhWbtkuxp2yDlOgYBlDxHdusl8OlrVlS6qElgwps7PGo4xw+cmQmTMU0xqKKipK2/aWS4UBZyRCGTgpiPnBAD8yWck3d6lulou4pPSKzg0yGL4UnMkrUqqbOomjMHU/W0KcbgUpQFJSuoFSzG7t0jQGaCFBBURlq7glr20t5GFuOmZkgJDAAitn2G5gOiTby0IAA1j78YPlzGlkoAcAl8ldA4JVcGzBn0gNUxrJr76QXLUAkCY4FCkOQTUWDVp3d8CBeIZ8QSgVpykrShITkH/wAaUpSMpUKUNB3QnElagos4F9an39YKxMwE8imDAFnZzdht1o+wgIycwJc6WFAagPtAk9he2DTAxY0NIrUltosWpixJbe/3iOIyvyFSk6Zgx0ejlrCsAx6osASQxdqaDLWu736GPCtwwZz7vFcxBBKaUJB1Di/SC8JhwpwQpwAWAFmJJ6AAPX+YIQQmlvesRJOw9fvE1E1DEEGwemjRAA6xjI4env8APrFeURauYT4UtFam6xjFahEFGJkREUrt71vBCQzUiBMSBipcEdEM3to9iL90dGGPpGBvHA+/OOjo4Y9nG+i1nKfGG02yv+sdHR1R6ISAFGnjHIUX99I6OiZmMpNidXESxor4fiOjor4FEmLmEGhItrFExRJL1/0I6OhPA/g6UK+MMpOJWCwUoAEMASwe8dHRXg7DHs08vmwylmqqjMaqZjR7tGH4dMKlhKiSAFkAlwC5q28dHRSb0dE+4jPiQYoajyy7f+kZeYo1r+4/WOjoR/4hn2Un93cfqmCviEMhDUjo6NHoyLMegJUgJAAMlBLUqZbk95MBt/TX3IPjWOjomF9i+YLwPNMdHRomJk83vu+kG8QmkTAQS5Aq9bAX7o6OikTFE/51RFR5Y6OhH2HwC6R08V8PxHR0EJ4bRSv7x0dGRkUq1io2j2OhiiKiY6OjoI5//9k="/>
          <p:cNvSpPr>
            <a:spLocks noChangeAspect="1" noChangeArrowheads="1"/>
          </p:cNvSpPr>
          <p:nvPr/>
        </p:nvSpPr>
        <p:spPr bwMode="auto">
          <a:xfrm>
            <a:off x="247650" y="-5032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TEhUUExQWFhUXGRoYGBgYFx0dGBoYGBwXHRkbHxwaHyggGBslHBocIjEhJSkrLi4uGh8zODMsNygtLisBCgoKDg0OGxAQGzQkHyQsLCwsLCwsLCwsLCwsLCwsLCwsLCwsLCwsLCwsLCwsLCwsLCwsLCwsLCwsLCwsLCwsLP/AABEIAMIBAwMBIgACEQEDEQH/xAAbAAACAwEBAQAAAAAAAAAAAAAEBQIDBgABB//EAD4QAAECBAQDBgUDBAICAQUBAAECEQADITEEEkFRBSJhE3GBkaHwBjKxwdEUQuEjUmLxJHIzgkNTkqKy4hX/xAAZAQADAQEBAAAAAAAAAAAAAAABAgMABAX/xAAnEQACAgICAgIBBAMAAAAAAAAAAQIREiEDMUFREyJhBHGB8DKRsf/aAAwDAQACEQMRAD8AQY7AKVK7MKANgFAvXbRV3BFaQrxHw1iUIzpyzXDqSAxYVJq2jdXNBvol4KalGQtOy1AZIWlLhneqi37qu4s0SwvEchrLUaPq4YV5T8wYmpvHA5tdHApNGDRxEoUUqCkmhqGIfcd1fEQe6ZzssBQTevTTQMwcW1jRfGmDTPkhcrKVIILOHykNQvZyDdoS8L+HJoU+VKkAF1g1F9K5TRv91dSg1kVtVYLJwy5ZYhL1VykFRDCweoaoyjU30v7ZSQGdjcgOR1brDKV8PzaJXkCUqYK3RQ0Z3B+oL3eCsZwFUsJVLBmpypzszCwPVi+lnL6urnBv8gtFuDBI/pqzA1qGNqFLmtRZ9YgvBqSVLUoLcEpU5CSb1b9z6GI4SZMFMrJFSRRIOYCpP16jSL8MsBBS6iFJo+uxIJ3o/wBHaItST0BsFRPUsEqUwS9E3bp074qRMBUAl8wUGrQ6DrXv2j3E4UpejB2zu7P0AY29sYpTPAl1SkGpEzKxUxINRYV/1FUkmAbIngBQUrnH7crhxpSzFhSGvBscxeYykKGUgXDuEqD0JBLjvFqRleG4/mOfKWBDl8xZqPuaXMOOGJBcmYqWASSPmQ4qQxYmtKneC3QOjUK42QgyzmarJcFru479ztAnw9xAImApu/K+pNPuPbwsHEFFyeZSdPmABfV6ua7Wio4sF3YEFynLcBje4pRhuYSEnY1mo43xBy4UpgkMpixJJYBhW4pe1IVDEl+46paz3pv949XxZSghKgyUtlSXLMQQa2PdbSKcViEpSpgX0fW23dfqGit2w2OcDiQoUYNUs1BqX2htgOzURmzu1K0IoCwHcR57UyuCw+cpJNCWcXIF1WsACXEaLheHkqAdVGZSir5WAJsOp6AN4PCO7sKYxnTWwoZ2C1dSCJhDF3a9x0vGemYtQBAqCKigYE0ru6bD7GDJpAlKAzheZTZgcrZ9wBcF4VY5yopUCsJS50oXexchy17wvIspWzNg8qZQEFRIc/tyHzBr39IVzWSHeiruPlLHTV2vqx8fcVOdiAZadNAXewN7EQv/AFysxJZyH3ZiKsKUDisLGLbFGMrFBMpQSEjOchNyohyCxFna2wtSKJGIyZsswJch2v1YuCKgHyu0RxnFJsxKM+QBIZLWDD+0UBJAdVyya0irgjTFHLlQWcunMlg181Bs9PKK3XnQaHmGwiv06pqElgSFEgpTmCwVVBtlOw73FUmJxJmypKVk5pQUm10O6RtSoetMvWNRIkIQlSc5AcjlSlKSMwJcFOYp9at3CielHLLCaBgk0FQQTuaN590PLlSX1KKDQJPnK7YJQwDJRzMxKEgEunqCdaERHiE4qUSCAzkAAlIepbx069YmrEgOQbkAkCwAa1QqnTSAzUZiSBoli560uOsc03k7EYLPxATp8139uNYHKyTyip0sB56RRNWHrcaWfxPu8DzsYRZJ8KnzMFIWi/ETCAbpCvq3S2sJMW7gu+2paDTjlF01L7WcbkiobaKsShRsipudNNSaRRaGQuM5e8eR4qVX5x6n1AYx7D0vQ9GnxXGpqkoKXADl85UWI5a0LUVWx16+8P4n2hALmYBydSbpod7HR2tA5xKshfKkMxGXnZIFtNj42gzhyZWRXZKzKBYlfLoSNgKWDOeZrRGcVROcFWh9IU5CJgICjTlLg1ZT00Nm0jL8UxEyVMZblIIfdiNQWcG7+fTQcOx66JVMzuWSpLEpIoKPRwSKGzDuW4viSJoVJmgCYlS0gijoqNAaul2O4FdZxSsWKAkcbVJWlKnUkgsSNFPpbao0hhwfjctMwJUaEMTUZXpRgaF6Uf7iYrhMvs0Z3ATVKgA4Sxq11JtQMxECcO4RUdohWISpyTLVlypBeWRUPmyuU3ABP7YaMYNWx8V2bLH8HmTXmy5ZEnIklYJEwipICSgKQoUJdOWri6nS4jh0pCRNStQAIypAclT8rbuW28LQ+4RiZylpThZmaVMSStCilS0s6TLICknRxMSl+YUYPBGDlSsNOSjN23a1XLnoY0LfMdKUIzAEGI8cnkk/7+4WkYWdKX8yi2YuSojXSh9tpEsHwWdNRO7EZxLDqIICWVUJBNVEsWpGz4v8ItO7NIUlBJUEgslSVAEAV1Yggbeeg4Bw5EnDISUIT+omCpBcDKMoUKOUqURXujq41t5GSPjeGkZXUo1NQDUGulaqDC4YC8PMHiJ1iAyQwBFyxsKm1O9o0PxNw0ZwCGolWVJBq1R9YyE2RMkrUhKHynlOZjlL0BZyTQbAteEcrbQjDTjMpCsuUioYvStH0tE1YlrXJUWfQuGGWgo4/wDaFuKOamUhSas4IIU37gb+DWg1PB5nZhZqkrKauLJCgfI2P+iopmR7K4kozAS7MaXpTTdhbui7CzCo7l6JLv5DXW5tFmBlZQxYKs4bMrq5FRHYzCCUJahVRJCgaigFd/lMOqukFjSXlTlzcwLgJKVZraZXAdukXSMQoGhqaqIFHBYgWDjoNRC6VjZiQGScru4dqb0NabPrTX2YqbMQlKXcEKPMVkrB1KyaM1wa99Upk6Ywm4lZIzqSf2jLQlVtQAHa4Z7QpxqiFEoJIILkOR1d2AD0elHPSCzIUkgiYoUcoTmUSzkpezEBmAAajRRh0TJij2eUJz/PVyCHewDhhYD7wsbuxkvIuVipmXLcUIqCQNLHrZh9I8w4mIUFBwoOCGD1cNXe0arHcFVLRLmS1AyyOYNUEFq9KXpfxgDiPDSJ60FXylNGrQCvi5PjF11YyM7OmzFsS7dSRSotsXPfXeGaMf2aAmWgJTck/MptVEa9B3dYccYlkT1ApfKlLgihFxe5Lk+LtrF4nADKATQMkoZrW/toz6UES5Z4uqGToSJzkkzFMaNUfurViWBDEUq76GB1Zs6iXCQzPQkOfFnpX+YaTZJJUoy8pIYqysaUA9LCBZhADihIHl9u+EXIwqbKMLPJBUzFL32Gu2sC4zGkhLKd7imjOD5DrEMRLGqlJLVFyWsH/tp6QsZalZaOeUECgFKM3f5v3vFJuw6ZOfMGUMKeg8yw97QGqUzka0v1h5jpaJcvKBm0JUBUvU23GkKTLygWFAWOgLMT9fzBjO+hSiaGYnUG1z+Pr5xPGTnSktcBxpb2fHvgfGTnUwrYfiGuHS0sialJKgQa1ckFJ7x3i0UTSqzdCVc2Q/NLUTqxYeQMdEjgJmksqG+Qx0NSHxDJWMIWHALfta6q1DeNO6GvCsUpEwqUhkqyqPLy8wDBQPSnrDn404NLlplzZUnKxqUJOTKCASs/sVq4oQSYrlYY5FEqqpaQQj9oKUiiXq5TU9SqI8clyRtG76AZSQJgJSAhQqf3PdwQXcBQrqUqgD9SmbMWFJGUAqLCzk9Xu38NDadJEuYqXOIYPmpRQD6W2O/e7wOrggSM8taCMqjVTaumlqC/dC2k9gjV77BAtcyWtPZkgJclFeVlF2OuUPua0cVnwzDBK1y8XhirlSELcoU6UpTyqsoWIb+43cNovhrgSFSRMWoZS+UhSkkoSVgnlUFUbMADcCtIsxOBRLw5wuIxCEsVZJygOzKQFGWFAtkPMUu7HQnmAjPmVuCNP0dwzBoWArDzFIASEnleYSGLsrMlyQ7hvlpq5eL4Vipxl4ibOSf06gZQDArSZgKysUKJmUAuEioNBBXDhKXhwlTFYDKVKIQQQxASsnKqidL0JZ4+cfFfDcRg5yCZ5mIXnSia7FXM8xJD5gXW5Boc1yDEuG5zaun+UDjPtfxRiv6WFmGi3SSQNxUPoMwEUfEuNCJOGI1moU5sM5UT4Ej20JeIcQ7bAYSYC6hpuAVA17iD1pB/GuGrmYBCk1y5SQLsJnzUuACr20egk/kaflIL7M38WYzLPS5bkRs45lDxYDbQQlxePEzE5kBswSG25XJ838oB+MZy1zCwSGSAWJLJTmAvWrv49YpwuLQFJVq4GYlm/p37rjQhx3QsuOrYcUW4lKk4gi4VkoOiXP3No3XCZQm4GckVLJWh2YFKVKvo4S3+4+dz8cFT1EEABRYVcgIKRWlmj6f8HYVS8PNSkc6JXKOtCH8QxH5gJNNGaQg4rJIKTkZwk1AsUitDUOPrtHuIQFIQpdGUpn6oD9/haGvGSEpw+YgKUFS0gn92ZShXbmboGhD8REjDLPNRaUioZJUl1dbU9l149uvwLiBzMcBPUkKQpJYODmHM7+LAU6iGeDULJH7UmjNUm7d31j5+hRBBFD942nD8aZeEQsAWtXMwcEvapevWKcvHVUGavobZgZnMz5atQ3LGhvX6wZhpLmWlNlLyqa5d/L+Yz03iiJk5K0G6VJUn/JKgfIhRr/MP+BYgCZWzKUHpYE3FmANYli8kieLT2H4jiKZk5gkCUF9nlo2VJbz1pqQbwBj3/wD9BQBB50pp/wChfo4PvXM4Xiik4lnJT2utg61B36UttDvBhJnKzE5uzExKk7hKXe9ClXgw6x0ODVq+2OE/GgUmaVJU2YSyl7HMBmVv3dzdYTqmVLlqlifWulobfFpH6jDJJ5iiRlGYhipgGoaBW8Z2eQpIUpXzBylvKwpXeOflX2Yr7JnFBSmS5Z7EaAuw7vCkVFBCihXKdyCzG/k/pFmAASkMQADUls5pUBqvZhv1EeYqcFBk5lJdiA+VqvUghgGsamm8SXejUCHKwdYL1JANdqGo3aL5eGQh1B33O/SB50vmFQQGYCjN9aitYLSkrlrWosA4G2jE1oawZ6RnrRTikDIOUGjnYdO+MxPxRU+bSl9B71jULlEoCR8xoW71ejN7MIMbw4pYB1KJsAXLjQa1+sPx0nQ0dAGOcTAQQ9CCO4N3UgjBSSWzAkC9WGZ3bxhrN4L2UwZiFKCQCm4Exi6HBZRFLUelYpwk1NSWBBpm3poNNLH7Rac66C3o6WoMKEdM5/MdBgxSRQiYCKMMoHqX846JfJMTJmn+I+JzDK5GCsua+ZKkkjMySk+IJNqdROHYkBMk2VMUylAvmyZnpTLQ6NZNYf8AD56FPJyBSkgt8uUu7E3qKVoa3hRxXDqlTEEIUhJUKULUL11ALjcDwiP6Xnivolsyn4AsVj0zMY5DosCSbFmNTQEv5xOfgFKSySkomnKwzCpqRyhRBLFnFah4jg8UkZgxUBY0ZjZtVMwJ77FhFGKmIWELyOkpNlNU0p3uXFD9mnJtjfL4kiGG4OJbCchcxISOzk5yiYlYJFSjmTyuAQCglXUGGmO4OZ5SCZi5KmIOcLWlwVZQtCTmQ9yoEpYl2eFiMFhkiUhf6mUyiQoEIenLLqCVKymgdzmI1oLw/EGXNE2XMKcz8qmLhBCsqgli4KUUAFjWzzab+3lBbt7KMQQjEJlYefPlTCGQk0TnBNFuxyFNLMFObQj4ngZyFPiCQokqObRWp9DbQR9YwWPm4laQuVLmSs5TMUKEHMCnkL1DJL18aCCvijhWK7RsEqUlLZlJcZnUCosFunIpRBcC71AeH4+VxinL/oyEXwzNCuHyW0nqQCdlMCe4BvIx9NUnspCEFgwKSehqK9S8fNPhnBrTg50pcpSCmc6ksAEECpCf7Q9GpVxSPoPFVBciWuocJJBoWsQeof06x6icXtGPkfx3wxQmqIDS1E5TuAp9ahs3d5CEOJwBzI3UlJZmGVgH61LRvfjSW/MgAsWKd0lyWq5Hn6RluPLyiWUpJLWJoA5LHq9WejRCbaZSK0IZqEoypyrCwSCdDf7ER9Z+BeJhCppdwU+NSljtv5x8mnoJWpKnBFGN7eusbX4HxDJmNfs0J7jnSHpe5tWNGNyTFkiPHMcJn6ZQPyTFBwP7VLAW2p5Xr03Ly4wszMLiCSwE1OUOWIYOBoTrpbXRfi5YKSlBf+rMzWoSuakFh8pZYoCdL0hljEHscSnMlkTKiodLslh4eFIZQUXa9UAxqpFYbcU4l2cmVLTUhCTZxUVP19tAGNmF2AuKwLMBWku7gMOooAPQQKumxmtkMJiSnmBqFE97s8fQeEY7WWxJQb1b5SX+l7qEfPZUhgPXwIjV8AnZZCyfmdhaiSoO5vWunoIZxTkmI0KpUwdsFB27QUDk0VU/iNXw6blxDmv9JaW/xZTbf2PW/jGTwzdqlyaLfb91/wCI1mGQTjjlBOUrTZywK0+Bb66Q7Visj8Q4jNjcMSXWBKN6Mkk+bCEfEJgyIvQDWgYD199zf4onoE5Kkl1y0CWE6uAQp2uQ5DaECM3xXDKWRLBZm1o/+45uRXMFboEXjMpJ+e5FdTcnv27rRCVxmpKvmraz9Bo5HdEeJYIIoKkXfVvfqISdmTs0GMUx4o1yOIomcoDKNy7gg9Ojb6w6ksnDAfNmIN7VAsRRPuuvzudNKQjLRgW8TGp4RxX/AIyeY5klVaXLq8LH60tEebi0qM427GJUxo7ZhcmlHq96trtDjDZJWHmYgsJxdEjlBrTOsOGoGD/9rmAeFYUT58qUOUqUDSispBfwcn1ht8XzUhSyPll5ZcsM4CU6ljUqU5f/ACgQSjLJ/wBZMQqlJSgDQ6Es7vqfAvpC+QEiYUqSkqoxKXUdWe16uwqNdLFzSQSSgZUEsxOxLVZqU83j2XhjNKFJBlspLuCytgAKnNYa0o9ynsVnHiEof/CF2OYpJJet3joGMiYbLS2jqWPQJI9Y6NowxWtYKJqFgLCUuAA1cpCVCmj7vfrGgXxVSkgzpIYAusM9dgQFcrjmv0MZvhmKOdRmVCA2dw6UkgBJsVaNa3UQ+4ZNGZKswYHKoOxyMdCwTtqa9Ijyxp3X7MVpgeN4WlModkmYspVUXV8qXISPmsKJD9IzeFxgSsuVMVEDMTSxGZNwag/SN1lAqhKhsUpUA7CmWpzUZ2Yu9HEJeL4YTlKmg/1AAQnKE5m0cUKhVmc6Vow4eXJtSGjK9S/2KsdKOIKUhNqu7khIIs/UXGh6xuuKYWTIwsiYcKlK1JUvIAHSk5MxoHBYpNANLaYKTxIJWVJRdOUiz15QGvU18NL7/wCK8F2YlS1M5TZKqpBWwYkvSpFEp0uz9MuP6bWv3KyVfkC+HOOomkiSyEOPmqVVdWUUDVdyRrakFfE3E+xxASDmASCnmKXdwkO5SKi7Cirwp4JhiialQUlUsqHMlswKCHzczHXdmFNYJ+NFL/U0ClEjmIAPK7OQQWYkVfXxgPi43xppAVMOwvFlzkqSpK0pyuQdEKdi4NRoWB82Ea5BBw0sAf4h2YuBlNDvZ4wnwxh1pRMTUpUlkKYVd1l9QfQuNY2XDyRhACHKUgjvs3lZo6P0vGoq0aCrZmviAAJUn5cyL5SRQ9Lmm3oIz3HcOFJqKAU00DMN7+cbjESQpNXqR6kuXPSM1xRGVnHylOmhZ/JjA5fZ1RMivh5CUk3rR9Q4q+jj1EMPhcqR2lCGSLD/ADRR2pQekcUEqBGxLOAOatu+D+AJIRMHM7GlbghifesHik0wTVoFxMlXbLQlwM6jkd251ljp78meMwRXKmgpqVA0L6F3fr94iuWO2UATUqVUF6k+LHdvvDObiiZK6XJDtV2r4WimTExMJM4eU/3OBY2raBhhiz+kPV6voR6a1vUNHLS4BIYflonkx8RGnDKCU5mADnurDXhsp5SrVbqXzUvagPf9CFyHSKONPx73iWGwoTKUGLnLQnUFRcRWDsnJUKcDK/rgC+YDpc23ZnjZfEx/TJASwXPUpSlAMps1EitiS5NHoN4z/A8MDiw9s2r7kR58dYp5yXNAtKBWgD5jDtNxdE2RwpIKpqwWQAz6qLMOrDTSK8NNHPNVTLlYbqU+XwCQp/DeJcRxAQliCACSqtSQeuoZ/AQmmzCZTsQ5WtlDdkoobDIl/F7ERzRVq2MlW2CY/iCSVNdqHcm16swgDh2GBQpRrVratpAmIDVjUcBS+FVS5IdrEsz+V4dvGOh4q2ZTGggh9vSI4WcRRy2o+kH4rCFSyGtA8rCHtAjUlopaoDPqvwJiQDNxBR/4ZSUIJ/vUCU73CgX/ADFHGJKVghRCbsVVpTYe3veDMNhjIwkuU4zzVhSinL8ooADZ+R+j9BCjiWGJIJSSkMAmoqxZyDSpL6s8cnP2kv3JMEnykAoyqo5BYuQwelk7Ct3a9r5KEzcwVykBLNlmKZqAEFWQuDyM2lTAOPUZKpbJQmWQoliNRyAgMSEuHUKqILKYsAcNh5qELmTVMlQzBKicqilScoKXchnYag0BieNrsnVqxxKTLljInEFk0/8AIi+tlbvHQBh+NScozolFZcqKsOScxLmqWBY0pHQ2L9G2NsZwz5FoLHMxDl307xQGKeFdqicvM+VqFVs2jGrEp2fSGHFccEJKSWfmG93by9vClWPTlLDKVVpqXeoNDUQquqOmKhF0OZvEDLQSlbcxGW40y01sS+3i43F8bnQChORRckBiCDVhS5FwbPRqiFUwKWwCk87gBRHylxTUBhUv+YEU5ypOZSSWprqp61FWrobQIcUU78jNRsv4Vg+1IAqpmQ9b0c95+jbx9D+P8TLVMw5AUorlJIZZTlzEkV0JFG/EZ3gWGmCbKWlIejEoUQBRyGqACxJGneXZ/GmBm/8AGzi0lAISlg7EkBhy1NA7x1xuUarQkqI/DstKiDlZSP3IYhay12DAChbSK/j/ABEyXNTUgmWnMA4BcVLblq/xBnDZE05EmUynJBKWoAGY6aXiz4u4GZxlppLUkJFQcpBAsqtnNDX0eaeCxktE4umJ/gCc/bAnlOX727o+hcOWFSyxchISQ7mt/QGlxGQ+EuATUTAlKSUfMupy5mDJJFyB9esfRsDwtksoUa32jshWNlH2ZrFkpUGsFCo0FGNfXujPcfn5cxBClG3UB9dK6d8bTinBphLJDhj3Qh+IfhuctPIgk9BSJTg30NlSPn6UrUVHTlA2aqgPO+tfCH/B5JKZpL1rty0am8Uq4UuUFIWMhNRmLAEbvQ2+u8PvhjA0UEjM6QKFxmpqNTE4QdjOaF+OwqhiFqNCbuXo/XQuDB85A7KZQ/MDW9T9WhviuErMzMElst7C1KtWke4jhyky1BKXswBBNDFcXtgyRgcUhwS1iO+pADb1glWEaW4o1D6feI8ZxeQpSEr1ozVfXMz+EDHiMworKyILkEG9meJYyGyj7J9skkIq4udKt690FKmsjK1Mw5gO/wA+/qISYLBTV8yUmqjYFtPSNceETFS3CbZSz7+O59e6KKJPKxdwNCc5LWJZut4U8ZwnaqTmSkpKlK5tTmS1bsyVAjZQ8NJgeHLlZipJAdiSGYRnOMYefMS0uWpfLdqX6tRm3qX3hpSxjQFV2wLH88nETWcZRKlvquYaqD6sDCDi2NAGRDWopLVTluS50Htq6jj2DVL4fLSUlQz86agOClNGe5JruYwvEU85ozBm2bNSu0NiqQE7dlmBwCp4ABSkAspaiABbS5NR0cgOIZ8EximMvJmDJJZqAEF/8usS+EMOVIVy/uKgrqyaWsz3oXPWNPgOHiWucqhJNXNn6Ncud7xzck0tBU0mZNKSorqBsSLMLRT+nIW6CQXuLuNY1WJ4WHADAFRN+pIDsHuwMD4HhR/UAuOXnd3BDAgi1b6/Qxozt6HclRrp2IzAJSCogs91EpSxL1Z2If8AmM1jsUJalKJKjVghYzW2Be1QxF7wymy0rSe0W2a4u9yRZ9q6segjOGVMCi5zAMRyEAM/+ItVz06UlOnNuyXeiBxapivmIlKIdBIBajlQBq5JAcmg0i/imJBKUpALuEgX0Pl+IqzqYOHBUGsXbKCeW7l9depgs4PtOdkoCLfM5WdWo4AY03MK6TBXgUjF/wDYbAAsBoLx0PZODUsZkyHBerM5epbMNX0jobNehf4MvNxSXAWrMlLJBFcrlmJB8ngrEzAE8tXLAgv5MGvp9oqXhQEtuX9X+sWSpNWHlDY+QeSiXPUV5anMymUHJUDS5Naf/lG4+HMOlhNnSwMQQwCyHDElJy/tUU3uQw8clOwoIcjxhrgsYQPmmGoaqtLWdonzJtfUacvRsJfE1qR2ZzJTMQpCsrpVzuCAWTmPzOQCQ2rEwL8X4ufJWmambOQlQblnTFOoFRaqgUsNGYGkJFzFLSkLLirpKqMO81pB3xNOSrDyWCbEJZiEhqiqXSrvJs43hf00JrtkozoBwPFpqlUWpSiRVaiot46j7Q7n4kjlmLANwo8zPmFQNDsx8LxleEyy/T30hzxVIQz6sXu58DTvLRXl44va7NKabO4VxHMtk5kXcJWtiX77dWBL13jT4OapaSSZlB/9RXm5d4x/AVDOT39/n/EbDhSz2RIyh7Vf1LVjr419RlMBxM0imct/ko/W5ELeIVDE+R++v8CDscVO9PMH7tCriCyx399TEpoLkBHAA1f1pB+B4aOZTigoHa9PvCp63g7hxoq3ruNoWN+wZIY4jh8vMQTYG6zUtShEdiMAgJKhR2BOrfn06QNOJE0uPX/UEdo0tW7/AE6QafsZTiQT2Af+mly4dQcMQoMxPUVp3G58Rh0MonKSS9nqdam9vLW0AzFmLDM9mJtMK5YoaZ2HyhJoOUkJZixYMDfV6RdOnlndSqkh1qNSB13D1/LpzOtFv6oZXG8GMWZcyQ4wuKJAYGjCq1EUbQkta0UcRxqgHSCS1g7e/e0A8NxJUTWIKxYBY7keR9IWfFqyblFsZL4gGyzEvmc1SsgOzVAKWu9bZbXhJKkyGzmTLzOwIBptR6HrUwWrizS10NNds1H20Hn5Z2ZxJaCQ7prsfW9IEITS0wZIaoSmSnLLchiXA72DePp4QCcUUqLvzEE3qATd6EslJ02ifD52dHWp/jujxEoVJBoa9L7+EJj7Gyj5ISuJEr5VkEqAfYJ17y9O54ngseQoklNSdQeWwcjTRu7xgEpBYOC+iRr3Dv8AOORh5ZVYA2YPoBWovDhTiFYhJWeRwSxCkiqQzkgvTZ3se6B5mEWuWpyoJIKsuYBwHZ2YsX2evSDklMvKzsGbmNG1ppakeduCDUu+Z+rX+7xPdh17EMrDkqRLerkEgtlTdR3Sw6M9IcrZa0ygmq6AkhwkeNVOFFrXNmjpU8EZQhPMalg5Ygh/GtDrFgkKQc0oNMbKVvzJllqJDkVo5vpZ3qlk6H0OFYyTK/pqUHSADXoI6MHNwDqJUS7nQnWlWrSOjovjXgf5EWz8M2Ugn23WIyE8x6CPVg0c073+j/SPZCanSkCtHHkETQGtasVCY2/cWA0iapZa48YGnL3I84mkLKVh8mYGHKgb/L94ffECv+PIdDZk0JLs2zGh7/8AWP7TqfBIP1MPsZxUGRKlkJoXICQkmjAskl9akv0GrxVJg6K+GllDX31MMviOaxQAGZAcFnPWp+kJJGLDhi1fHXUloN+LMQQsJd+VOr6da+DwO0BFnw8CAtXS4P8ALRqMIv8A44NS+4zHxD28YxXCHEuYrpt+fdY10icf0yC1fDT/ALXjo4+hkBY6eU2f/wC1Lep9IUY7FFqud3AH0j3is6/2b7CFGMmOB83n/wDzEZLYxYrF1grheJLK1sL9R6wkz1/k/iGfBwHJ1YN4qG8GKFdBS8b/AFFbAm3eekGzsV/TVe51H2EJpiuc2uQ4J3PU7RbiFf010Hzs9YNG0R/VR36wtrC2j39I56e2haM6GRxjivrF6cRyB9xr0MJ0qNPwIYYeUSnp/uGQG0GcFmntaax3EkETQ+pCmGn5FP4irhkplpez6wyxcrtClT1AAFzXWoqI0pfUTL0JsXKUymJ5gB94Exkot6w+OGJ0tFqMIjLzJVbY7k/eJKdmlyNGZw08pArUHpaGmHnhioquYKXKkC6T6/iITsPIMtk5h67wJUzQ5k+0KV4zmp+I94di3m9CbCvQQPPwLEsfOIYOQtKwWsYdJDqaNJi0nKAzn21D1hWMQbZU9HKvpmh1xIEM9in677XtCNUpwfwGvvp6axOS+zGyolLmmnIm+xFvGG3DcepKgtgFUfuZrwjkzeZupHu/vWLe1ZVTpWA47N8jNPNwqVEka/4n8R5C3DcaISBmT4hRPpHsVz/AflEKFjS7ahvABh5mPUPUbt/qKZSyLAmleYe/OLUGh199KDwgN+iRahTOXMVLmXY+dYkvEOXOb0P1imYt/wCfT28KlsBAi1jrDSfiQqVLH9QX/evs6AWSpwFbtCsDx6QQhTJ+UvuQkU//AGVDN6Gsuku4ZmdyCST5A0MEcZmJzBkH5Q+YqItpnY/6gWVQuS3e4BfqIljmTVJlsP23+pI9YS9ADcDLyoJLVFA4YV1Zm8408mYFYYUOUf3PeldiKRnZLdhmZKatTU8rty5Rfcw7Ti/+OG5t+ZN+rn8RfidGTM3xecXsW6qQx8GJhfNmAtQV/wCv2TB3FMOSXCUj/wBh9IGODXT5fBSfzAk0bNASiH19+EPeAynKndst8ri4u5tAqeELVXlb/sD9I0nBcGEJVmGZ7B6dbB4ydMT5FZnJss5rlyVO4Ys5uDcveCZuGUUqYGqtX+o+bxh2QkEBWhsToXPsQQuYlmFs1wzVHu0BTROXLLwjLSuDKOnkPzBqfh8i4fvjQCcnQh9zHuJxxDMxLdfpGtLyQ+XkkIxwgijAe/OCf0oSj3949n4mYptNY8IUUqu7O3n5iJuVsrC/IJhikLBAP8+BEGYJyVPUX6B/uYAwyDn2v7pDHASeZVqEDob36NGRZSSPM5SohtqVtHv6xNQQfe0VzkBK1gHuFXZ9/tA04eMTpWI5kMTxAVAC22uPrA8vEBqp/wBRYtL6faPJeGejjpDIXJM6ctJsB797iKhL5hTwP+49npCf3a+MRWlJuT0f6w3YsV6HhAXISf7ORtvTVnhHPw4fTuhnwqc6JiCUsWYOys26RZfc8LMTiPLSz09QPSC15K7F+KSpyWtrXxHfFU8ks3jUdPbaQXMW7jcvW/8AqKVzCzHzyhqWjIdNlQQff8R0WdgDVh5n8x5BtGso5iwdxpVPTrBT8l6vWlR4ikBLnkm3gLRy5xLApBboYGL0agibNLXNYrSe6I6/K3c8WIkl6JL90NRrSOUBs/QRahxy5Ql2obnzq3dF+HwcwkgIIfvEMpHCZj1yAC7k1c90JIT5ECSsETR3J2Ip4EvDEYUp2VahH4ckmGuD4ewoEju9v6wVMwiAA7P/ANXMSd+BfkB5soCWgZQkh3FO/oQDsaxKctpCWAqWPKCNKk6R2JkLyOMuVRrRVSN9NdN4rRKUZbcgALkBTPfRQt1eHXf8FE0A45TGwDh/daxQJzRbxCZUOxfQMR50imXJWpQCQSTZIv3dT3QtAbRVOnB7a/Tvhng5jJU6ggM4OV3PSruH0BhfisKpK2Ukg6g/zE8IZdQpBOgy3f736w0ULey2dNBy6lq2p18fOK506lCx0v7EVzEpKmFLvEDKDGg6a/7jUa0d+omaLtqFFzBcucSBvY3+sBiQTrfTR/pB0qVRnHr+IzJto9SNyPX7mC8NJzOxJ6C57tjAcuYNwNGrF8rEsWcAEMe7wgpbFyK5MpOeytW3f7xdgksoUBrq2n2irMULoHB1qKb3L+cB4XFOSXY6BuV9rUh1EbYdig01YrUm40vX8wHOU+0UYvFHMd93cMPSBZs97NC47BTYROQWd/SAlkvclusSzUvFSpjaiChoxomrEEsK7VOnSLJ04bNAbvHTV2jVsdIvlzylQUKsQb7dQxj3GPmdqElmYjrUBj4QAub1ixXElq+ZRI7/ALQ8R6IlTdNo9VM5W17tNIrVNeIlVPf4gUEtSoN8w301joGCAb+/WPY1BJpw6zoowQiSvUr84Z4bhAIqVQdK4MAHCVHxH5EOotnJL9QhbhuHKVd/GsNcPgVCynbSnv1hlw3B3CksoWB/j8wZg8Ex5wPOrwHFkXNvsVrXRvf1i3DrawDd8MsRg3olMBHBrBLCkRnF2PGSoJw84A19+UXz5ibVL/2ufSF8tBuSb1IN49nTyimvq2zj6RO90ylKg+fhEqS5mAtYG46MNfGF87Boyu5fZmp51iWGmlQuz6OPCLswBNAaav8A6i2KZPOhHPQAac3fFmEkTVnLKFSDm0DNW301gjiRBsB4CBcNKlqUAst45QDS/KqldoWMftRSLsKx/BJstIUpSAC1M2VQJb9qwkkOWcP4MW8wOBBTmUqXV+XNWm9UgedqmGPFOGYSSlLKWpZS4yKSUO+pamumkBcJmozc6VrRqA40OoUAPF7RTFKVDS06IYgSQGzJBG1X6ulw3jeA8RORlv3+2DRHi0pEqatLHLoC+rFwdRdjs0KpswUZwdRp0au0DHYKCVTpb2L+MTmY1xyJUN6+2gLP3X192gmTiZhokJq1FG+UuLlmoKatBURlFFU5KkllJIOxBB13ipE9tx5Rfj5c4FJWAkqSFAMEnKoULDfrWA+bVm18PvGo2KCZuIDgkq1vv0YWeB5c0Pcju2itZb+YqTMbWu0MMkXmYH5Xbreu8cVE6n6P+IrnrGhJ/Fq7aUrFhUMr28e7+besBhIE+zFSiXiSxozxVMLFiCCNDQ/xGSCdm6xyplYkpO8VAtWDQTyYXiAcVF4krviCzGRiImGLb72fyqYpTfTzj2YuCE9eOijtvb/xHRqDiz6rLkWasFSJCgKlm6MAIpGKS732CXP0iU3FkhsrVqCWJG1nEZTR5ihQTIk5bOXL1gop3DQBheLIJY0O38wYcSHrDZIziz1SX1b31jwEDV4rXPTfMH97xWcSOjwuQKPZ0kKrTuNvSE+MopWzvZvDp3Q0WttX90gSfLB/bW574lKCZRTFWIngipN4hh8Vld3aDwkhX/idnpRh3uDaKsdOKuXsJaGeoDE9+npCpeSlKhfMIJNTF2BkOQAWJp8wTTvJAiLk6VhvwHhM+cT2aTQXCgmtGZRBfqOohoK2aCt0iY4ZhWbtkuxp2yDlOgYBlDxHdusl8OlrVlS6qElgwps7PGo4xw+cmQmTMU0xqKKipK2/aWS4UBZyRCGTgpiPnBAD8yWck3d6lulou4pPSKzg0yGL4UnMkrUqqbOomjMHU/W0KcbgUpQFJSuoFSzG7t0jQGaCFBBURlq7glr20t5GFuOmZkgJDAAitn2G5gOiTby0IAA1j78YPlzGlkoAcAl8ldA4JVcGzBn0gNUxrJr76QXLUAkCY4FCkOQTUWDVp3d8CBeIZ8QSgVpykrShITkH/wAaUpSMpUKUNB3QnElagos4F9an39YKxMwE8imDAFnZzdht1o+wgIycwJc6WFAagPtAk9he2DTAxY0NIrUltosWpixJbe/3iOIyvyFSk6Zgx0ejlrCsAx6osASQxdqaDLWu736GPCtwwZz7vFcxBBKaUJB1Di/SC8JhwpwQpwAWAFmJJ6AAPX+YIQQmlvesRJOw9fvE1E1DEEGwemjRAA6xjI4env8APrFeURauYT4UtFam6xjFahEFGJkREUrt71vBCQzUiBMSBipcEdEM3to9iL90dGGPpGBvHA+/OOjo4Y9nG+i1nKfGG02yv+sdHR1R6ISAFGnjHIUX99I6OiZmMpNidXESxor4fiOjor4FEmLmEGhItrFExRJL1/0I6OhPA/g6UK+MMpOJWCwUoAEMASwe8dHRXg7DHs08vmwylmqqjMaqZjR7tGH4dMKlhKiSAFkAlwC5q28dHRSb0dE+4jPiQYoajyy7f+kZeYo1r+4/WOjoR/4hn2Un93cfqmCviEMhDUjo6NHoyLMegJUgJAAMlBLUqZbk95MBt/TX3IPjWOjomF9i+YLwPNMdHRomJk83vu+kG8QmkTAQS5Aq9bAX7o6OikTFE/51RFR5Y6OhH2HwC6R08V8PxHR0EJ4bRSv7x0dGRkUq1io2j2OhiiKiY6OjoI5//9k="/>
          <p:cNvSpPr>
            <a:spLocks noChangeAspect="1" noChangeArrowheads="1"/>
          </p:cNvSpPr>
          <p:nvPr/>
        </p:nvSpPr>
        <p:spPr bwMode="auto">
          <a:xfrm>
            <a:off x="247650" y="-5032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TEhUUExQWFhUXGRoYGBgYFx0dGBoYGBwXHRkbHxwaHyggGBslHBocIjEhJSkrLi4uGh8zODMsNygtLisBCgoKDg0OGxAQGzQkHyQsLCwsLCwsLCwsLCwsLCwsLCwsLCwsLCwsLCwsLCwsLCwsLCwsLCwsLCwsLCwsLCwsLP/AABEIAMIBAwMBIgACEQEDEQH/xAAbAAACAwEBAQAAAAAAAAAAAAAEBQIDBgABB//EAD4QAAECBAQDBgUDBAICAQUBAAECEQADITEEEkFRBSJhE3GBkaHwBjKxwdEUQuEjUmLxJHIzgkNTkqKy4hX/xAAZAQADAQEBAAAAAAAAAAAAAAABAgMABAX/xAAnEQACAgICAgIBBAMAAAAAAAAAAQIREiEDMUFREyJhBHGB8DKRsf/aAAwDAQACEQMRAD8AQY7AKVK7MKANgFAvXbRV3BFaQrxHw1iUIzpyzXDqSAxYVJq2jdXNBvol4KalGQtOy1AZIWlLhneqi37qu4s0SwvEchrLUaPq4YV5T8wYmpvHA5tdHApNGDRxEoUUqCkmhqGIfcd1fEQe6ZzssBQTevTTQMwcW1jRfGmDTPkhcrKVIILOHykNQvZyDdoS8L+HJoU+VKkAF1g1F9K5TRv91dSg1kVtVYLJwy5ZYhL1VykFRDCweoaoyjU30v7ZSQGdjcgOR1brDKV8PzaJXkCUqYK3RQ0Z3B+oL3eCsZwFUsJVLBmpypzszCwPVi+lnL6urnBv8gtFuDBI/pqzA1qGNqFLmtRZ9YgvBqSVLUoLcEpU5CSb1b9z6GI4SZMFMrJFSRRIOYCpP16jSL8MsBBS6iFJo+uxIJ3o/wBHaItST0BsFRPUsEqUwS9E3bp074qRMBUAl8wUGrQ6DrXv2j3E4UpejB2zu7P0AY29sYpTPAl1SkGpEzKxUxINRYV/1FUkmAbIngBQUrnH7crhxpSzFhSGvBscxeYykKGUgXDuEqD0JBLjvFqRleG4/mOfKWBDl8xZqPuaXMOOGJBcmYqWASSPmQ4qQxYmtKneC3QOjUK42QgyzmarJcFru479ztAnw9xAImApu/K+pNPuPbwsHEFFyeZSdPmABfV6ua7Wio4sF3YEFynLcBje4pRhuYSEnY1mo43xBy4UpgkMpixJJYBhW4pe1IVDEl+46paz3pv949XxZSghKgyUtlSXLMQQa2PdbSKcViEpSpgX0fW23dfqGit2w2OcDiQoUYNUs1BqX2htgOzURmzu1K0IoCwHcR57UyuCw+cpJNCWcXIF1WsACXEaLheHkqAdVGZSir5WAJsOp6AN4PCO7sKYxnTWwoZ2C1dSCJhDF3a9x0vGemYtQBAqCKigYE0ru6bD7GDJpAlKAzheZTZgcrZ9wBcF4VY5yopUCsJS50oXexchy17wvIspWzNg8qZQEFRIc/tyHzBr39IVzWSHeiruPlLHTV2vqx8fcVOdiAZadNAXewN7EQv/AFysxJZyH3ZiKsKUDisLGLbFGMrFBMpQSEjOchNyohyCxFna2wtSKJGIyZsswJch2v1YuCKgHyu0RxnFJsxKM+QBIZLWDD+0UBJAdVyya0irgjTFHLlQWcunMlg181Bs9PKK3XnQaHmGwiv06pqElgSFEgpTmCwVVBtlOw73FUmJxJmypKVk5pQUm10O6RtSoetMvWNRIkIQlSc5AcjlSlKSMwJcFOYp9at3CielHLLCaBgk0FQQTuaN590PLlSX1KKDQJPnK7YJQwDJRzMxKEgEunqCdaERHiE4qUSCAzkAAlIepbx069YmrEgOQbkAkCwAa1QqnTSAzUZiSBoli560uOsc03k7EYLPxATp8139uNYHKyTyip0sB56RRNWHrcaWfxPu8DzsYRZJ8KnzMFIWi/ETCAbpCvq3S2sJMW7gu+2paDTjlF01L7WcbkiobaKsShRsipudNNSaRRaGQuM5e8eR4qVX5x6n1AYx7D0vQ9GnxXGpqkoKXADl85UWI5a0LUVWx16+8P4n2hALmYBydSbpod7HR2tA5xKshfKkMxGXnZIFtNj42gzhyZWRXZKzKBYlfLoSNgKWDOeZrRGcVROcFWh9IU5CJgICjTlLg1ZT00Nm0jL8UxEyVMZblIIfdiNQWcG7+fTQcOx66JVMzuWSpLEpIoKPRwSKGzDuW4viSJoVJmgCYlS0gijoqNAaul2O4FdZxSsWKAkcbVJWlKnUkgsSNFPpbao0hhwfjctMwJUaEMTUZXpRgaF6Uf7iYrhMvs0Z3ATVKgA4Sxq11JtQMxECcO4RUdohWISpyTLVlypBeWRUPmyuU3ABP7YaMYNWx8V2bLH8HmTXmy5ZEnIklYJEwipICSgKQoUJdOWri6nS4jh0pCRNStQAIypAclT8rbuW28LQ+4RiZylpThZmaVMSStCilS0s6TLICknRxMSl+YUYPBGDlSsNOSjN23a1XLnoY0LfMdKUIzAEGI8cnkk/7+4WkYWdKX8yi2YuSojXSh9tpEsHwWdNRO7EZxLDqIICWVUJBNVEsWpGz4v8ItO7NIUlBJUEgslSVAEAV1Yggbeeg4Bw5EnDISUIT+omCpBcDKMoUKOUqURXujq41t5GSPjeGkZXUo1NQDUGulaqDC4YC8PMHiJ1iAyQwBFyxsKm1O9o0PxNw0ZwCGolWVJBq1R9YyE2RMkrUhKHynlOZjlL0BZyTQbAteEcrbQjDTjMpCsuUioYvStH0tE1YlrXJUWfQuGGWgo4/wDaFuKOamUhSas4IIU37gb+DWg1PB5nZhZqkrKauLJCgfI2P+iopmR7K4kozAS7MaXpTTdhbui7CzCo7l6JLv5DXW5tFmBlZQxYKs4bMrq5FRHYzCCUJahVRJCgaigFd/lMOqukFjSXlTlzcwLgJKVZraZXAdukXSMQoGhqaqIFHBYgWDjoNRC6VjZiQGScru4dqb0NabPrTX2YqbMQlKXcEKPMVkrB1KyaM1wa99Upk6Ywm4lZIzqSf2jLQlVtQAHa4Z7QpxqiFEoJIILkOR1d2AD0elHPSCzIUkgiYoUcoTmUSzkpezEBmAAajRRh0TJij2eUJz/PVyCHewDhhYD7wsbuxkvIuVipmXLcUIqCQNLHrZh9I8w4mIUFBwoOCGD1cNXe0arHcFVLRLmS1AyyOYNUEFq9KXpfxgDiPDSJ60FXylNGrQCvi5PjF11YyM7OmzFsS7dSRSotsXPfXeGaMf2aAmWgJTck/MptVEa9B3dYccYlkT1ApfKlLgihFxe5Lk+LtrF4nADKATQMkoZrW/toz6UES5Z4uqGToSJzkkzFMaNUfurViWBDEUq76GB1Zs6iXCQzPQkOfFnpX+YaTZJJUoy8pIYqysaUA9LCBZhADihIHl9u+EXIwqbKMLPJBUzFL32Gu2sC4zGkhLKd7imjOD5DrEMRLGqlJLVFyWsH/tp6QsZalZaOeUECgFKM3f5v3vFJuw6ZOfMGUMKeg8yw97QGqUzka0v1h5jpaJcvKBm0JUBUvU23GkKTLygWFAWOgLMT9fzBjO+hSiaGYnUG1z+Pr5xPGTnSktcBxpb2fHvgfGTnUwrYfiGuHS0sialJKgQa1ckFJ7x3i0UTSqzdCVc2Q/NLUTqxYeQMdEjgJmksqG+Qx0NSHxDJWMIWHALfta6q1DeNO6GvCsUpEwqUhkqyqPLy8wDBQPSnrDn404NLlplzZUnKxqUJOTKCASs/sVq4oQSYrlYY5FEqqpaQQj9oKUiiXq5TU9SqI8clyRtG76AZSQJgJSAhQqf3PdwQXcBQrqUqgD9SmbMWFJGUAqLCzk9Xu38NDadJEuYqXOIYPmpRQD6W2O/e7wOrggSM8taCMqjVTaumlqC/dC2k9gjV77BAtcyWtPZkgJclFeVlF2OuUPua0cVnwzDBK1y8XhirlSELcoU6UpTyqsoWIb+43cNovhrgSFSRMWoZS+UhSkkoSVgnlUFUbMADcCtIsxOBRLw5wuIxCEsVZJygOzKQFGWFAtkPMUu7HQnmAjPmVuCNP0dwzBoWArDzFIASEnleYSGLsrMlyQ7hvlpq5eL4Vipxl4ibOSf06gZQDArSZgKysUKJmUAuEioNBBXDhKXhwlTFYDKVKIQQQxASsnKqidL0JZ4+cfFfDcRg5yCZ5mIXnSia7FXM8xJD5gXW5Boc1yDEuG5zaun+UDjPtfxRiv6WFmGi3SSQNxUPoMwEUfEuNCJOGI1moU5sM5UT4Ej20JeIcQ7bAYSYC6hpuAVA17iD1pB/GuGrmYBCk1y5SQLsJnzUuACr20egk/kaflIL7M38WYzLPS5bkRs45lDxYDbQQlxePEzE5kBswSG25XJ838oB+MZy1zCwSGSAWJLJTmAvWrv49YpwuLQFJVq4GYlm/p37rjQhx3QsuOrYcUW4lKk4gi4VkoOiXP3No3XCZQm4GckVLJWh2YFKVKvo4S3+4+dz8cFT1EEABRYVcgIKRWlmj6f8HYVS8PNSkc6JXKOtCH8QxH5gJNNGaQg4rJIKTkZwk1AsUitDUOPrtHuIQFIQpdGUpn6oD9/haGvGSEpw+YgKUFS0gn92ZShXbmboGhD8REjDLPNRaUioZJUl1dbU9l149uvwLiBzMcBPUkKQpJYODmHM7+LAU6iGeDULJH7UmjNUm7d31j5+hRBBFD942nD8aZeEQsAWtXMwcEvapevWKcvHVUGavobZgZnMz5atQ3LGhvX6wZhpLmWlNlLyqa5d/L+Yz03iiJk5K0G6VJUn/JKgfIhRr/MP+BYgCZWzKUHpYE3FmANYli8kieLT2H4jiKZk5gkCUF9nlo2VJbz1pqQbwBj3/wD9BQBB50pp/wChfo4PvXM4Xiik4lnJT2utg61B36UttDvBhJnKzE5uzExKk7hKXe9ClXgw6x0ODVq+2OE/GgUmaVJU2YSyl7HMBmVv3dzdYTqmVLlqlifWulobfFpH6jDJJ5iiRlGYhipgGoaBW8Z2eQpIUpXzBylvKwpXeOflX2Yr7JnFBSmS5Z7EaAuw7vCkVFBCihXKdyCzG/k/pFmAASkMQADUls5pUBqvZhv1EeYqcFBk5lJdiA+VqvUghgGsamm8SXejUCHKwdYL1JANdqGo3aL5eGQh1B33O/SB50vmFQQGYCjN9aitYLSkrlrWosA4G2jE1oawZ6RnrRTikDIOUGjnYdO+MxPxRU+bSl9B71jULlEoCR8xoW71ejN7MIMbw4pYB1KJsAXLjQa1+sPx0nQ0dAGOcTAQQ9CCO4N3UgjBSSWzAkC9WGZ3bxhrN4L2UwZiFKCQCm4Exi6HBZRFLUelYpwk1NSWBBpm3poNNLH7Rac66C3o6WoMKEdM5/MdBgxSRQiYCKMMoHqX846JfJMTJmn+I+JzDK5GCsua+ZKkkjMySk+IJNqdROHYkBMk2VMUylAvmyZnpTLQ6NZNYf8AD56FPJyBSkgt8uUu7E3qKVoa3hRxXDqlTEEIUhJUKULUL11ALjcDwiP6Xnivolsyn4AsVj0zMY5DosCSbFmNTQEv5xOfgFKSySkomnKwzCpqRyhRBLFnFah4jg8UkZgxUBY0ZjZtVMwJ77FhFGKmIWELyOkpNlNU0p3uXFD9mnJtjfL4kiGG4OJbCchcxISOzk5yiYlYJFSjmTyuAQCglXUGGmO4OZ5SCZi5KmIOcLWlwVZQtCTmQ9yoEpYl2eFiMFhkiUhf6mUyiQoEIenLLqCVKymgdzmI1oLw/EGXNE2XMKcz8qmLhBCsqgli4KUUAFjWzzab+3lBbt7KMQQjEJlYefPlTCGQk0TnBNFuxyFNLMFObQj4ngZyFPiCQokqObRWp9DbQR9YwWPm4laQuVLmSs5TMUKEHMCnkL1DJL18aCCvijhWK7RsEqUlLZlJcZnUCosFunIpRBcC71AeH4+VxinL/oyEXwzNCuHyW0nqQCdlMCe4BvIx9NUnspCEFgwKSehqK9S8fNPhnBrTg50pcpSCmc6ksAEECpCf7Q9GpVxSPoPFVBciWuocJJBoWsQeof06x6icXtGPkfx3wxQmqIDS1E5TuAp9ahs3d5CEOJwBzI3UlJZmGVgH61LRvfjSW/MgAsWKd0lyWq5Hn6RluPLyiWUpJLWJoA5LHq9WejRCbaZSK0IZqEoypyrCwSCdDf7ER9Z+BeJhCppdwU+NSljtv5x8mnoJWpKnBFGN7eusbX4HxDJmNfs0J7jnSHpe5tWNGNyTFkiPHMcJn6ZQPyTFBwP7VLAW2p5Xr03Ly4wszMLiCSwE1OUOWIYOBoTrpbXRfi5YKSlBf+rMzWoSuakFh8pZYoCdL0hljEHscSnMlkTKiodLslh4eFIZQUXa9UAxqpFYbcU4l2cmVLTUhCTZxUVP19tAGNmF2AuKwLMBWku7gMOooAPQQKumxmtkMJiSnmBqFE97s8fQeEY7WWxJQb1b5SX+l7qEfPZUhgPXwIjV8AnZZCyfmdhaiSoO5vWunoIZxTkmI0KpUwdsFB27QUDk0VU/iNXw6blxDmv9JaW/xZTbf2PW/jGTwzdqlyaLfb91/wCI1mGQTjjlBOUrTZywK0+Bb66Q7Visj8Q4jNjcMSXWBKN6Mkk+bCEfEJgyIvQDWgYD199zf4onoE5Kkl1y0CWE6uAQp2uQ5DaECM3xXDKWRLBZm1o/+45uRXMFboEXjMpJ+e5FdTcnv27rRCVxmpKvmraz9Bo5HdEeJYIIoKkXfVvfqISdmTs0GMUx4o1yOIomcoDKNy7gg9Ojb6w6ksnDAfNmIN7VAsRRPuuvzudNKQjLRgW8TGp4RxX/AIyeY5klVaXLq8LH60tEebi0qM427GJUxo7ZhcmlHq96trtDjDZJWHmYgsJxdEjlBrTOsOGoGD/9rmAeFYUT58qUOUqUDSispBfwcn1ht8XzUhSyPll5ZcsM4CU6ljUqU5f/ACgQSjLJ/wBZMQqlJSgDQ6Es7vqfAvpC+QEiYUqSkqoxKXUdWe16uwqNdLFzSQSSgZUEsxOxLVZqU83j2XhjNKFJBlspLuCytgAKnNYa0o9ynsVnHiEof/CF2OYpJJet3joGMiYbLS2jqWPQJI9Y6NowxWtYKJqFgLCUuAA1cpCVCmj7vfrGgXxVSkgzpIYAusM9dgQFcrjmv0MZvhmKOdRmVCA2dw6UkgBJsVaNa3UQ+4ZNGZKswYHKoOxyMdCwTtqa9Ijyxp3X7MVpgeN4WlModkmYspVUXV8qXISPmsKJD9IzeFxgSsuVMVEDMTSxGZNwag/SN1lAqhKhsUpUA7CmWpzUZ2Yu9HEJeL4YTlKmg/1AAQnKE5m0cUKhVmc6Vow4eXJtSGjK9S/2KsdKOIKUhNqu7khIIs/UXGh6xuuKYWTIwsiYcKlK1JUvIAHSk5MxoHBYpNANLaYKTxIJWVJRdOUiz15QGvU18NL7/wCK8F2YlS1M5TZKqpBWwYkvSpFEp0uz9MuP6bWv3KyVfkC+HOOomkiSyEOPmqVVdWUUDVdyRrakFfE3E+xxASDmASCnmKXdwkO5SKi7Cirwp4JhiialQUlUsqHMlswKCHzczHXdmFNYJ+NFL/U0ClEjmIAPK7OQQWYkVfXxgPi43xppAVMOwvFlzkqSpK0pyuQdEKdi4NRoWB82Ea5BBw0sAf4h2YuBlNDvZ4wnwxh1pRMTUpUlkKYVd1l9QfQuNY2XDyRhACHKUgjvs3lZo6P0vGoq0aCrZmviAAJUn5cyL5SRQ9Lmm3oIz3HcOFJqKAU00DMN7+cbjESQpNXqR6kuXPSM1xRGVnHylOmhZ/JjA5fZ1RMivh5CUk3rR9Q4q+jj1EMPhcqR2lCGSLD/ADRR2pQekcUEqBGxLOAOatu+D+AJIRMHM7GlbghifesHik0wTVoFxMlXbLQlwM6jkd251ljp78meMwRXKmgpqVA0L6F3fr94iuWO2UATUqVUF6k+LHdvvDObiiZK6XJDtV2r4WimTExMJM4eU/3OBY2raBhhiz+kPV6voR6a1vUNHLS4BIYflonkx8RGnDKCU5mADnurDXhsp5SrVbqXzUvagPf9CFyHSKONPx73iWGwoTKUGLnLQnUFRcRWDsnJUKcDK/rgC+YDpc23ZnjZfEx/TJASwXPUpSlAMps1EitiS5NHoN4z/A8MDiw9s2r7kR58dYp5yXNAtKBWgD5jDtNxdE2RwpIKpqwWQAz6qLMOrDTSK8NNHPNVTLlYbqU+XwCQp/DeJcRxAQliCACSqtSQeuoZ/AQmmzCZTsQ5WtlDdkoobDIl/F7ERzRVq2MlW2CY/iCSVNdqHcm16swgDh2GBQpRrVratpAmIDVjUcBS+FVS5IdrEsz+V4dvGOh4q2ZTGggh9vSI4WcRRy2o+kH4rCFSyGtA8rCHtAjUlopaoDPqvwJiQDNxBR/4ZSUIJ/vUCU73CgX/ADFHGJKVghRCbsVVpTYe3veDMNhjIwkuU4zzVhSinL8ooADZ+R+j9BCjiWGJIJSSkMAmoqxZyDSpL6s8cnP2kv3JMEnykAoyqo5BYuQwelk7Ct3a9r5KEzcwVykBLNlmKZqAEFWQuDyM2lTAOPUZKpbJQmWQoliNRyAgMSEuHUKqILKYsAcNh5qELmTVMlQzBKicqilScoKXchnYag0BieNrsnVqxxKTLljInEFk0/8AIi+tlbvHQBh+NScozolFZcqKsOScxLmqWBY0pHQ2L9G2NsZwz5FoLHMxDl307xQGKeFdqicvM+VqFVs2jGrEp2fSGHFccEJKSWfmG93by9vClWPTlLDKVVpqXeoNDUQquqOmKhF0OZvEDLQSlbcxGW40y01sS+3i43F8bnQChORRckBiCDVhS5FwbPRqiFUwKWwCk87gBRHylxTUBhUv+YEU5ypOZSSWprqp61FWrobQIcUU78jNRsv4Vg+1IAqpmQ9b0c95+jbx9D+P8TLVMw5AUorlJIZZTlzEkV0JFG/EZ3gWGmCbKWlIejEoUQBRyGqACxJGneXZ/GmBm/8AGzi0lAISlg7EkBhy1NA7x1xuUarQkqI/DstKiDlZSP3IYhay12DAChbSK/j/ABEyXNTUgmWnMA4BcVLblq/xBnDZE05EmUynJBKWoAGY6aXiz4u4GZxlppLUkJFQcpBAsqtnNDX0eaeCxktE4umJ/gCc/bAnlOX727o+hcOWFSyxchISQ7mt/QGlxGQ+EuATUTAlKSUfMupy5mDJJFyB9esfRsDwtksoUa32jshWNlH2ZrFkpUGsFCo0FGNfXujPcfn5cxBClG3UB9dK6d8bTinBphLJDhj3Qh+IfhuctPIgk9BSJTg30NlSPn6UrUVHTlA2aqgPO+tfCH/B5JKZpL1rty0am8Uq4UuUFIWMhNRmLAEbvQ2+u8PvhjA0UEjM6QKFxmpqNTE4QdjOaF+OwqhiFqNCbuXo/XQuDB85A7KZQ/MDW9T9WhviuErMzMElst7C1KtWke4jhyky1BKXswBBNDFcXtgyRgcUhwS1iO+pADb1glWEaW4o1D6feI8ZxeQpSEr1ozVfXMz+EDHiMworKyILkEG9meJYyGyj7J9skkIq4udKt690FKmsjK1Mw5gO/wA+/qISYLBTV8yUmqjYFtPSNceETFS3CbZSz7+O59e6KKJPKxdwNCc5LWJZut4U8ZwnaqTmSkpKlK5tTmS1bsyVAjZQ8NJgeHLlZipJAdiSGYRnOMYefMS0uWpfLdqX6tRm3qX3hpSxjQFV2wLH88nETWcZRKlvquYaqD6sDCDi2NAGRDWopLVTluS50Htq6jj2DVL4fLSUlQz86agOClNGe5JruYwvEU85ozBm2bNSu0NiqQE7dlmBwCp4ABSkAspaiABbS5NR0cgOIZ8EximMvJmDJJZqAEF/8usS+EMOVIVy/uKgrqyaWsz3oXPWNPgOHiWucqhJNXNn6Ncud7xzck0tBU0mZNKSorqBsSLMLRT+nIW6CQXuLuNY1WJ4WHADAFRN+pIDsHuwMD4HhR/UAuOXnd3BDAgi1b6/Qxozt6HclRrp2IzAJSCogs91EpSxL1Z2If8AmM1jsUJalKJKjVghYzW2Be1QxF7wymy0rSe0W2a4u9yRZ9q6segjOGVMCi5zAMRyEAM/+ItVz06UlOnNuyXeiBxapivmIlKIdBIBajlQBq5JAcmg0i/imJBKUpALuEgX0Pl+IqzqYOHBUGsXbKCeW7l9depgs4PtOdkoCLfM5WdWo4AY03MK6TBXgUjF/wDYbAAsBoLx0PZODUsZkyHBerM5epbMNX0jobNehf4MvNxSXAWrMlLJBFcrlmJB8ngrEzAE8tXLAgv5MGvp9oqXhQEtuX9X+sWSpNWHlDY+QeSiXPUV5anMymUHJUDS5Naf/lG4+HMOlhNnSwMQQwCyHDElJy/tUU3uQw8clOwoIcjxhrgsYQPmmGoaqtLWdonzJtfUacvRsJfE1qR2ZzJTMQpCsrpVzuCAWTmPzOQCQ2rEwL8X4ufJWmambOQlQblnTFOoFRaqgUsNGYGkJFzFLSkLLirpKqMO81pB3xNOSrDyWCbEJZiEhqiqXSrvJs43hf00JrtkozoBwPFpqlUWpSiRVaiot46j7Q7n4kjlmLANwo8zPmFQNDsx8LxleEyy/T30hzxVIQz6sXu58DTvLRXl44va7NKabO4VxHMtk5kXcJWtiX77dWBL13jT4OapaSSZlB/9RXm5d4x/AVDOT39/n/EbDhSz2RIyh7Vf1LVjr419RlMBxM0imct/ko/W5ELeIVDE+R++v8CDscVO9PMH7tCriCyx399TEpoLkBHAA1f1pB+B4aOZTigoHa9PvCp63g7hxoq3ruNoWN+wZIY4jh8vMQTYG6zUtShEdiMAgJKhR2BOrfn06QNOJE0uPX/UEdo0tW7/AE6QafsZTiQT2Af+mly4dQcMQoMxPUVp3G58Rh0MonKSS9nqdam9vLW0AzFmLDM9mJtMK5YoaZ2HyhJoOUkJZixYMDfV6RdOnlndSqkh1qNSB13D1/LpzOtFv6oZXG8GMWZcyQ4wuKJAYGjCq1EUbQkta0UcRxqgHSCS1g7e/e0A8NxJUTWIKxYBY7keR9IWfFqyblFsZL4gGyzEvmc1SsgOzVAKWu9bZbXhJKkyGzmTLzOwIBptR6HrUwWrizS10NNds1H20Hn5Z2ZxJaCQ7prsfW9IEITS0wZIaoSmSnLLchiXA72DePp4QCcUUqLvzEE3qATd6EslJ02ifD52dHWp/jujxEoVJBoa9L7+EJj7Gyj5ISuJEr5VkEqAfYJ17y9O54ngseQoklNSdQeWwcjTRu7xgEpBYOC+iRr3Dv8AOORh5ZVYA2YPoBWovDhTiFYhJWeRwSxCkiqQzkgvTZ3se6B5mEWuWpyoJIKsuYBwHZ2YsX2evSDklMvKzsGbmNG1ppakeduCDUu+Z+rX+7xPdh17EMrDkqRLerkEgtlTdR3Sw6M9IcrZa0ygmq6AkhwkeNVOFFrXNmjpU8EZQhPMalg5Ygh/GtDrFgkKQc0oNMbKVvzJllqJDkVo5vpZ3qlk6H0OFYyTK/pqUHSADXoI6MHNwDqJUS7nQnWlWrSOjovjXgf5EWz8M2Ugn23WIyE8x6CPVg0c073+j/SPZCanSkCtHHkETQGtasVCY2/cWA0iapZa48YGnL3I84mkLKVh8mYGHKgb/L94ffECv+PIdDZk0JLs2zGh7/8AWP7TqfBIP1MPsZxUGRKlkJoXICQkmjAskl9akv0GrxVJg6K+GllDX31MMviOaxQAGZAcFnPWp+kJJGLDhi1fHXUloN+LMQQsJd+VOr6da+DwO0BFnw8CAtXS4P8ALRqMIv8A44NS+4zHxD28YxXCHEuYrpt+fdY10icf0yC1fDT/ALXjo4+hkBY6eU2f/wC1Lep9IUY7FFqud3AH0j3is6/2b7CFGMmOB83n/wDzEZLYxYrF1grheJLK1sL9R6wkz1/k/iGfBwHJ1YN4qG8GKFdBS8b/AFFbAm3eekGzsV/TVe51H2EJpiuc2uQ4J3PU7RbiFf010Hzs9YNG0R/VR36wtrC2j39I56e2haM6GRxjivrF6cRyB9xr0MJ0qNPwIYYeUSnp/uGQG0GcFmntaax3EkETQ+pCmGn5FP4irhkplpez6wyxcrtClT1AAFzXWoqI0pfUTL0JsXKUymJ5gB94Exkot6w+OGJ0tFqMIjLzJVbY7k/eJKdmlyNGZw08pArUHpaGmHnhioquYKXKkC6T6/iITsPIMtk5h67wJUzQ5k+0KV4zmp+I94di3m9CbCvQQPPwLEsfOIYOQtKwWsYdJDqaNJi0nKAzn21D1hWMQbZU9HKvpmh1xIEM9in677XtCNUpwfwGvvp6axOS+zGyolLmmnIm+xFvGG3DcepKgtgFUfuZrwjkzeZupHu/vWLe1ZVTpWA47N8jNPNwqVEka/4n8R5C3DcaISBmT4hRPpHsVz/AflEKFjS7ahvABh5mPUPUbt/qKZSyLAmleYe/OLUGh199KDwgN+iRahTOXMVLmXY+dYkvEOXOb0P1imYt/wCfT28KlsBAi1jrDSfiQqVLH9QX/evs6AWSpwFbtCsDx6QQhTJ+UvuQkU//AGVDN6Gsuku4ZmdyCST5A0MEcZmJzBkH5Q+YqItpnY/6gWVQuS3e4BfqIljmTVJlsP23+pI9YS9ADcDLyoJLVFA4YV1Zm8408mYFYYUOUf3PeldiKRnZLdhmZKatTU8rty5Rfcw7Ti/+OG5t+ZN+rn8RfidGTM3xecXsW6qQx8GJhfNmAtQV/wCv2TB3FMOSXCUj/wBh9IGODXT5fBSfzAk0bNASiH19+EPeAynKndst8ri4u5tAqeELVXlb/sD9I0nBcGEJVmGZ7B6dbB4ydMT5FZnJss5rlyVO4Ys5uDcveCZuGUUqYGqtX+o+bxh2QkEBWhsToXPsQQuYlmFs1wzVHu0BTROXLLwjLSuDKOnkPzBqfh8i4fvjQCcnQh9zHuJxxDMxLdfpGtLyQ+XkkIxwgijAe/OCf0oSj3949n4mYptNY8IUUqu7O3n5iJuVsrC/IJhikLBAP8+BEGYJyVPUX6B/uYAwyDn2v7pDHASeZVqEDob36NGRZSSPM5SohtqVtHv6xNQQfe0VzkBK1gHuFXZ9/tA04eMTpWI5kMTxAVAC22uPrA8vEBqp/wBRYtL6faPJeGejjpDIXJM6ctJsB797iKhL5hTwP+49npCf3a+MRWlJuT0f6w3YsV6HhAXISf7ORtvTVnhHPw4fTuhnwqc6JiCUsWYOys26RZfc8LMTiPLSz09QPSC15K7F+KSpyWtrXxHfFU8ks3jUdPbaQXMW7jcvW/8AqKVzCzHzyhqWjIdNlQQff8R0WdgDVh5n8x5BtGso5iwdxpVPTrBT8l6vWlR4ikBLnkm3gLRy5xLApBboYGL0agibNLXNYrSe6I6/K3c8WIkl6JL90NRrSOUBs/QRahxy5Ql2obnzq3dF+HwcwkgIIfvEMpHCZj1yAC7k1c90JIT5ECSsETR3J2Ip4EvDEYUp2VahH4ckmGuD4ewoEju9v6wVMwiAA7P/ANXMSd+BfkB5soCWgZQkh3FO/oQDsaxKctpCWAqWPKCNKk6R2JkLyOMuVRrRVSN9NdN4rRKUZbcgALkBTPfRQt1eHXf8FE0A45TGwDh/daxQJzRbxCZUOxfQMR50imXJWpQCQSTZIv3dT3QtAbRVOnB7a/Tvhng5jJU6ggM4OV3PSruH0BhfisKpK2Ukg6g/zE8IZdQpBOgy3f736w0ULey2dNBy6lq2p18fOK506lCx0v7EVzEpKmFLvEDKDGg6a/7jUa0d+omaLtqFFzBcucSBvY3+sBiQTrfTR/pB0qVRnHr+IzJto9SNyPX7mC8NJzOxJ6C57tjAcuYNwNGrF8rEsWcAEMe7wgpbFyK5MpOeytW3f7xdgksoUBrq2n2irMULoHB1qKb3L+cB4XFOSXY6BuV9rUh1EbYdig01YrUm40vX8wHOU+0UYvFHMd93cMPSBZs97NC47BTYROQWd/SAlkvclusSzUvFSpjaiChoxomrEEsK7VOnSLJ04bNAbvHTV2jVsdIvlzylQUKsQb7dQxj3GPmdqElmYjrUBj4QAub1ixXElq+ZRI7/ALQ8R6IlTdNo9VM5W17tNIrVNeIlVPf4gUEtSoN8w301joGCAb+/WPY1BJpw6zoowQiSvUr84Z4bhAIqVQdK4MAHCVHxH5EOotnJL9QhbhuHKVd/GsNcPgVCynbSnv1hlw3B3CksoWB/j8wZg8Ex5wPOrwHFkXNvsVrXRvf1i3DrawDd8MsRg3olMBHBrBLCkRnF2PGSoJw84A19+UXz5ibVL/2ufSF8tBuSb1IN49nTyimvq2zj6RO90ylKg+fhEqS5mAtYG46MNfGF87Boyu5fZmp51iWGmlQuz6OPCLswBNAaav8A6i2KZPOhHPQAac3fFmEkTVnLKFSDm0DNW301gjiRBsB4CBcNKlqUAst45QDS/KqldoWMftRSLsKx/BJstIUpSAC1M2VQJb9qwkkOWcP4MW8wOBBTmUqXV+XNWm9UgedqmGPFOGYSSlLKWpZS4yKSUO+pamumkBcJmozc6VrRqA40OoUAPF7RTFKVDS06IYgSQGzJBG1X6ulw3jeA8RORlv3+2DRHi0pEqatLHLoC+rFwdRdjs0KpswUZwdRp0au0DHYKCVTpb2L+MTmY1xyJUN6+2gLP3X192gmTiZhokJq1FG+UuLlmoKatBURlFFU5KkllJIOxBB13ipE9tx5Rfj5c4FJWAkqSFAMEnKoULDfrWA+bVm18PvGo2KCZuIDgkq1vv0YWeB5c0Pcju2itZb+YqTMbWu0MMkXmYH5Xbreu8cVE6n6P+IrnrGhJ/Fq7aUrFhUMr28e7+besBhIE+zFSiXiSxozxVMLFiCCNDQ/xGSCdm6xyplYkpO8VAtWDQTyYXiAcVF4krviCzGRiImGLb72fyqYpTfTzj2YuCE9eOijtvb/xHRqDiz6rLkWasFSJCgKlm6MAIpGKS732CXP0iU3FkhsrVqCWJG1nEZTR5ihQTIk5bOXL1gop3DQBheLIJY0O38wYcSHrDZIziz1SX1b31jwEDV4rXPTfMH97xWcSOjwuQKPZ0kKrTuNvSE+MopWzvZvDp3Q0WttX90gSfLB/bW574lKCZRTFWIngipN4hh8Vld3aDwkhX/idnpRh3uDaKsdOKuXsJaGeoDE9+npCpeSlKhfMIJNTF2BkOQAWJp8wTTvJAiLk6VhvwHhM+cT2aTQXCgmtGZRBfqOohoK2aCt0iY4ZhWbtkuxp2yDlOgYBlDxHdusl8OlrVlS6qElgwps7PGo4xw+cmQmTMU0xqKKipK2/aWS4UBZyRCGTgpiPnBAD8yWck3d6lulou4pPSKzg0yGL4UnMkrUqqbOomjMHU/W0KcbgUpQFJSuoFSzG7t0jQGaCFBBURlq7glr20t5GFuOmZkgJDAAitn2G5gOiTby0IAA1j78YPlzGlkoAcAl8ldA4JVcGzBn0gNUxrJr76QXLUAkCY4FCkOQTUWDVp3d8CBeIZ8QSgVpykrShITkH/wAaUpSMpUKUNB3QnElagos4F9an39YKxMwE8imDAFnZzdht1o+wgIycwJc6WFAagPtAk9he2DTAxY0NIrUltosWpixJbe/3iOIyvyFSk6Zgx0ejlrCsAx6osASQxdqaDLWu736GPCtwwZz7vFcxBBKaUJB1Di/SC8JhwpwQpwAWAFmJJ6AAPX+YIQQmlvesRJOw9fvE1E1DEEGwemjRAA6xjI4env8APrFeURauYT4UtFam6xjFahEFGJkREUrt71vBCQzUiBMSBipcEdEM3to9iL90dGGPpGBvHA+/OOjo4Y9nG+i1nKfGG02yv+sdHR1R6ISAFGnjHIUX99I6OiZmMpNidXESxor4fiOjor4FEmLmEGhItrFExRJL1/0I6OhPA/g6UK+MMpOJWCwUoAEMASwe8dHRXg7DHs08vmwylmqqjMaqZjR7tGH4dMKlhKiSAFkAlwC5q28dHRSb0dE+4jPiQYoajyy7f+kZeYo1r+4/WOjoR/4hn2Un93cfqmCviEMhDUjo6NHoyLMegJUgJAAMlBLUqZbk95MBt/TX3IPjWOjomF9i+YLwPNMdHRomJk83vu+kG8QmkTAQS5Aq9bAX7o6OikTFE/51RFR5Y6OhH2HwC6R08V8PxHR0EJ4bRSv7x0dGRkUq1io2j2OhiiKiY6OjoI5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7650" y="-2057400"/>
            <a:ext cx="5715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t2.gstatic.com/images?q=tbn:ANd9GcQ8RSQl1dj1BHYUBaRnbRgQLseiWxw3W6ZdvRc0Qh-WvQH0pp5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900" y="2971800"/>
            <a:ext cx="5368100" cy="3353320"/>
          </a:xfrm>
          <a:prstGeom prst="rect">
            <a:avLst/>
          </a:prstGeom>
          <a:noFill/>
        </p:spPr>
      </p:pic>
      <p:pic>
        <p:nvPicPr>
          <p:cNvPr id="22538" name="Picture 10" descr="http://t3.gstatic.com/images?q=tbn:ANd9GcTgWdUihetM0gKIolZbUm-1ElOdMz0hG7zCBdd9XvkAJxlPNAf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3810000" cy="203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spcBef>
                <a:spcPct val="50000"/>
              </a:spcBef>
              <a:buNone/>
            </a:pPr>
            <a:r>
              <a:rPr lang="en-US" sz="4000" dirty="0" smtClean="0"/>
              <a:t>flowing or standing water</a:t>
            </a:r>
          </a:p>
          <a:p>
            <a:pPr marL="1143000" indent="-1143000">
              <a:spcBef>
                <a:spcPct val="50000"/>
              </a:spcBef>
              <a:buNone/>
            </a:pPr>
            <a:r>
              <a:rPr lang="en-US" sz="4000" dirty="0" smtClean="0"/>
              <a:t> rocks &amp; sediment</a:t>
            </a:r>
          </a:p>
          <a:p>
            <a:pPr marL="1143000" indent="-1143000">
              <a:spcBef>
                <a:spcPct val="50000"/>
              </a:spcBef>
              <a:buNone/>
            </a:pPr>
            <a:r>
              <a:rPr lang="en-US" sz="4000" dirty="0" smtClean="0"/>
              <a:t>dissolved oxygen</a:t>
            </a:r>
          </a:p>
          <a:p>
            <a:endParaRPr lang="en-US" dirty="0"/>
          </a:p>
        </p:txBody>
      </p:sp>
      <p:sp>
        <p:nvSpPr>
          <p:cNvPr id="4100" name="AutoShape 4" descr="data:image/jpeg;base64,/9j/4AAQSkZJRgABAQAAAQABAAD/2wCEAAkGBxISEhUUEhQVFRUVFxQVFRQUFRcUFRUUFRQWFhUVFRQYHCggGBolHBQUITEhJSkrLi4uFx8zODMsNygtLisBCgoKDg0OGxAQGiwlICQsLSwsLDQsLCwsLCwsLCwsLCwsLCwsLCwsLCwsLCwsLCwsLCwsLCwsLCwsLCwsLCwsLP/AABEIALQBEAMBIgACEQEDEQH/xAAbAAACAgMBAAAAAAAAAAAAAAADBAIFAAEGB//EADoQAAEDAgQDBQcDAwQDAQAAAAEAAhEDIQQSMUEFUXETImGBoQYUMpGxwfBC0eFSYnIVI5LxY4KTU//EABoBAAIDAQEAAAAAAAAAAAAAAAIDAAEEBQb/xAAxEQACAgEEAQIEBQIHAAAAAAAAAQIDEQQSITEFE0EUIjJRI3GBkbEG8BVCUmGhweH/2gAMAwEAAhEDEQA/ALgPP0+gRqdRI9p9voEVj05s8y5tvktW4oxsmcPief56KmZVR21FWEFGzB0NHiIsI+isGVZ0+y5VlVO0ccRabKuuh8Lsvk6EO/LLYd+WVbhca3cp1ldp0IV5NEZJ9Bw4/kLM35ZQUleQ8msQXhuZoB8D4X120t1UMFjxUaCAR4EDXkE3Qe34T+rTlI1E/JcY/EOw+JfRddurTH6TfVLk2uhk8RSf3Ow7QqXaKrweOBs4+f2KflXCaksojygvaLWf8/AhSslHgrcGzfn4FvOgrJUwRSD51rMhSslUXuDBy2HIMreZUWpB86zN+fgQcy3KgW8Lm/LLM6EHKJrAbqsoveMZlsP/AD8CTdjAl6mKJVFO1IeqVTstCqRqkBWRBVQgeoO9t+fgWjUSgepZ1TZe/IUv/LLbH3H59kHMpUzcKskTPLW1PoPoEVtRVtOrb5IzaqczzatQ+2ojCoq9r0QVFC1MfFUovvJVa2qpCoiRPULaniExSxhGmqpG1lMYhWErsHSU+KO5+iK3ihm5XNNxHipjEKbR8dS/udJi+MDL3RcX9Cucx9epWq03MIJFhOt+ZUTXVfTx/ZVLH4TIB+nir28GivU73tkXNXGkN5fUdQrDgvHh8DzbY7j+FwPEuNPZWzgdx2oiR8k63ENs5hsROX+k8p5LJOv0/mR1tLbCadUv3PT6uIDddNiFpuLYd1x/CeMOy5CbbSmX4pNrkpmXVRlRLlcHUuxTRuEP/UGc1zHvC17wm7TH8SdM7iLdrqYx7VzIxCl7wo4lrUM6F3ERFggux7uipRWU2VkOC/XbLhuOPNHGO81Ssqc9N1t1a0eapoNWtFq7GE7ofaapBtWVNtVCXvbGs61nS5eszqskyNteph6SD1MPQthZHWvRA9JNeiZ0IaY1nRKbrhKByLTfcKg0zyEP/PkpB6XDlIOTVI8o0NtqKXalLBy3mRJg8jTay22qlg5bzI8lZY2MQVvt0nmWZkSaJukOiupDFlI51ovRZJukPHEpHHsL7tMOHqtZ1herygozmnkTqOI1sfr0W6WJ5wj1mBwg+R3CqMTTc038iNEE4qSOzo9Xnh9nQ4aray6LBHtW5f1AWPPwK4fC13MidDuup4LiZM81zJ7q5ZR62qMNTXsmgjqy0MQt8VpwSR5/uqvt10arFZHcjxmvpnpbXXMthiFMV1UDEIjcSjaMquRbNrIwrKobWlHbWQMfGwtfefGVIVVWNqorXoGOUyzFVTFRVjsTAShx53d5BLcjVBN8nQh62HqmwuOJ0uforOliWkCRHiDN/EJbsNKoys5Gsy2HpQPU2vV5EZ5HGvRBUSIeiMqKshKQ816JTfcdUmHrbaozAeaoNSPKZUg5BzfnyUg5WpHn3EOHKWZBDlsORqQDiGDlLMgZlvMi3A7Q2ZZmQc6zMiUibQpctCoDvfkgPch0hHmi3BqCwN5lovQc6zOr3FbQuZQeARB0UM6zMryEk10L4B/eNF1pMscdnbDoYhW/B6xachEOGo5fuFWljSQSL80x7wc2YG5iSRP5ZZ7q9x6PReVhW0pfudFVqyb9D0KqMS3K4j15jmrfElsGDmAuHgEBzecG413VZxtsMY87y0+hHoVj0ljhNwZ1PP6NajSq+Pa/gCD/AAszpjGcSpVaVMMkFhcCCNWm7T11SGddNTyeGtqUJYQ0KiIyuUmHqYerbFrKLSjVlZULjo5wG+WJ9VXtqorMQgZojcvc1Xa8Hul7j/c0adZQaVGq5xBlvXTy5qwZWG6k2ol5Hqf2ZKjgtO+7bSwPkrB2JDevgk21VFpvJQMerGlwWtHESLphr1WU6iO2qhyMUx7OpNeq9mInREFQ7AlVkOOW+CyFRBp1Ca3SEKm526lTd3p6KsjHGS7R5rP58lIFDlbBS1I5TQWVsOQpW5TFIHaFzLMyFmWZkaZW0LmWi9CzLWZFkvaELlmZCzLJRbi9oXMtZkLMszK8l7QuZZKDmWZlNxNobMt5kLMszKZK2lsOIxSDf1XaR/bsZ8yPJD486aVJszbtAeoAbPyKr8yPj9Wj/wAbB6fyk+nHepe51Y+SuendUnxwv2FMC20p3Mlm2Usydk5U/meRgOUw5LBymHKbhTiMh6kHpUvW2VQR9VW4DYNh6I2sUpmWw5TcVhroe94Wq2ODB47BIvek8TmcR8gh4NNSk+SzpcVe6wgTvv0C6vDYFpph76kA7NEukaiTuuQ4fhIM6kfIK0fxAhoYNBN9blLm/sdvxWmV1j3rguMQ+i21MOncuM+g3QmYg81SNxMG6KMaIslNnrKtJVD6UkXfarTMUGm5nwVJVxZgXS7sWQ4GdL+W6ii2ZtX6cYPJTObdM4fBF7ZBiDF0WtQ1UKlV0RsNhZYvUbXB47Txgp/idAqNCTDukjn4+CHVplvI+IQq74/ZFw9djqZDsxfPdaBAHNznb9E+Mn2ar6tPsxDsHKyVKk1v6tfA6LK9AtANy06GIT1Pkxz0tkY7muCErUqBK0KpaQRqDKYmJURivRcww4QdPQH7hBLkehje2OWpYw1od/jIE+RhKuPJRS5wMlVjDJZlrMh5luUWSthPMszKBK1KvJNoQ1SII2KmXygSsLlMkcQ+ZGxVYOe5w0m3QWH0SWZbzKiscYD51sOQMy2HK8guIwHKQcgB6w1FWQdowXLbXQlm1FLOpkrYWGIoPpmHtc3qPodChCor72Z4qKjDRq3yju5gHBzN2kHcJrG+y9I96m4s5iczfKTKDdjs0w0LsX4fJzNOXEAXJIA6lXOJ9m304NRzb/pbco9H2eyOBL5A0yggztc6KxxDtZ739RJv5cys1l+Hweo8T/TuU3qUVBLWiIgDUb9Sq7F1cpjZMYqQ4nUGVVYl7ipBtvk9DOuqiGyKwYaylTrpPIdTomGxT+ObiQBc+Y2WpQ+5xr9YoDTSXDzsj4PEYc5phxYRIINyNhsb6qvOKJtTtzMy6+3h5SgtIaI08ETmlwjz2s1spdF1WFzCBUA3TlZgc0jw1Gqo6zKoeMzXOaDtFwL/ADXChz7gRhDPzDOLwsaX3HQpCo0jTWNU3XNaoDka4BoL4Bk5Br1jkmcNhO1ZnYQToW7eEHZaE3CClJ8MKVEXZ+GyidmG/wCeStvf6ZpQWlz9s3wU28huTut/6VUP6fObKLeEvm5ATldFhOjVXdQb/griVolsXN9grQ8FP9Y+SBW4I8aFp9Eauj9y/wDCNXFZcH/IhTeWmR+XWFyKcO5rxnYYkSOYnQHmn6tFlNxDDnaRNN0A5mnY/wB0yIKZv4yZvQlu2z4/MrmtDhMgRYz9gi4bJPxu8rfPwQcbSgSARfRVra5aVa+dcM6VNVNWHJZZ0jnUQScknqQJ5wN1g4d2gzNsBba6o6by7S/1V3w+pUIDKfecbC9gdJPIIJQsX0sO+WnkvljyI4rDOZrHzSxK7bGcPwuHpl2Jf2lUxanEyBAAOw6C8LhS5aFlLns5FkEnwFlZmUO2BbEXkmfAxb0USVMi9oTOpygBblTJHEOHLC5AzLMyrJW0OHLedAzrReoVsGqNctcHDULs+EYxzg12Yka6WK4MPXV+yFaWxu0/IG4+h+SGXKwbtFZ6VqkdbUpgNe9zoYwZj4Dw5rmMZ7U7MYGtvc953ntKe9ueIZKDKTTeoZd/i3+SFwZekRpS7Oxr/N27lGvjBf8AvTXSee8kk+RS2MxGUgNMmLyBadgq/C4rJNptbkHbHxQiS6dZ/fmmpKJn1Hlbb4KEFh+7LBuZvfs4kAt/t593cpKvUJm5J9VurWA1Nth/KF78dih9SRLPHOzDlIBSoVCbMcfIp3s6sd9rp5keiW/1Ejcp/C8U7hnmTdBOyfshd+iqjD6nk6ecpu0E80B7Dcj00CYc5pE6TqfHkkPdrzJ/PFcdMyNDXDcb2dVriBLT5OBs4HqDHmi1cmExZbTA7GuG1KRJ7uU7R4XF/BIvoAWv56qHEpqUcky6kS+i7ds/Ez/EwDHMBbKbIuLg+mVF4fJ11SoxzXd2NLaEFczXMT8kpgONZhc30I3sEnVxBJN9Tv6JUa5RbWD0viL1zFvgsW1LarbKxVXTxfNFpV0TT9z0cZxfRcNAIgx02T2F4NhCwg52udqZzTHIH581V0qlpRPelVdrg+CX6Om9fPH9Q3FOCPo0i8ubVYG3e0kOtuWn7Lg8U8OI31Xf4tz6lF9OZDgYB2PVefOwr2OLagII+vNa6JRbbXB5jyWj+GWF0yLW7CR0N0QDKe6XDzIKEphpIla955vL6HcFRdVc7UkNLjJvAublMYXgdeqM1Jhe2YkXjf6Ktwhfm/2y7N/bry+5XW8CxLsPTLTYl2a2gsALpF1riso26PRPUPGP1OXxFB7Dlc1zSCbFpB+RCxmHedGOPRpXbVuLGpd5JItfZZTxw5pHxksfSdWP9Pp9zOOHD63/AOb/APiUKpQc34muHUELvaeNbN1Y8MqsfmmCLAaanqgetmuXEXqfCV1Qct55YStSvRuJYKi93ZBrSSC8vcLMY0S5xPJebVHDbT7bLXRc7I5awcGdW14JSpZDqL9ErUqW8eaXZVM6p65DjUvcsII1CvfZPFRXDJtV7n/tq31t5qnpvJbLngN2bufGEu18FV+YtrEso6n2uqmrWJYQWUx2Yg7t+L1n5Lnsp5Hyv9FrD4lwBA3TvC2Eu7oJceX2CTKcllm7TaRamXeA2E4WXNlwPT90DHy0ECGgK+p49kmmLvGuwBGt9/Jc1xU5j3rXMxzSK3OUvmPQrT6XT1fhcv3ZV9oSovqrTydBsgdi46n91vUUjlWajHTC0zJgRfmjZHNseqA1gCk6qT/KFv7GCybmz0ZgEmSYnZE7EbOB9D1TLsHmBe24GsbdUg+owOyzDo0NtdF5/OQWsBHUc9ib7Hf/AKSFVrmmCNN07l8bpgwBBglWngBo5rFYFrzmZDam8/C7ryPikqmaYfLX8nfuPqurOHB2CjiMDTe3K9pMaXuP8TstdWr28SWV/fQdc5w5i8HKucQe8Nfy3NMUn2lTx3DXU7lxcybE7eBbzW6WEzDumei0S2TWY9HoNFrZSXzdh6eKsm6dUFVVRpFjsspVr/ULPKrPR2o6tovHVyOnp80StSp1m5ag6HRw6FAZhLB1NxAO2o+WidpU2H4+7/cwx6LPKe18CI+TqszXbH/s5jHcCqNPcBe3m0X8wjs9m6gg1CGtN4Bl3/HQLpOwygEElriQ0kgP7sZiQNBceqyrU5d4x1Ry1U+EDHwmlc96zj7FazDMpDKAB47nqUjXxGo5KWOrEut8uXySDyB8R6gplcXLljbraqVtgkghrE3RW1DeCkn4kRDQTzgIvAse012Bw7pMGfRavR4ORb5Pb0NvqaX8E7hOItpDvmB9xt1XTVuC0ni7QeTh3XfMa+a5D2i9kq9NprMd2tMaj9bBvLdCPEIYxrfEkcvUau21CPEvaBzw5rAWtfAc79TmDRhM2ZvA130VE9626IkIRcFqilFYRgxlkiZUMoWnyFKLSjLwzYEKWdQUHSqzkm0apOuFb0cd2FMlnxvBDT/SN3DxU/YjhjK1R/aNDmtbAzaZidJ2MK09qvZLJT7fD5ixoipScZcwbOYd28xsluSzhmiELIxzE5ClXLCHA3HqpYvFF58EpUcoNfKPHuCpTUNueAzKuUyP+0Nz0MuUC9QpJsI56h2gQ80obwiSDUD2DhtdwJAdE2N0h7Q0i1zajm2+F4Gl7tM9ZHmtgwSiVqmZpY6SCIj9lwIPDyLfRzGG4m6m6xkTodP4XTYHEMrDu67t3H8Lgqjoe4TMEiecHVOYTElrgWkg7EWW+3TprKNka4XR47O9NEtP7KQpTf8ACqrA8SdUEOMu22JCsaWNm2650otPBmlBwltYlj8PmGUkgTNtTG3qufxIYypDCW84OpXU13X1vrf7Li+J4KqCX2uXuiQSADrC06VOeVkuu305ZLehRlskkmTM+nQpDG4ZzYPdIJgHNF/FO8OeTSaSJMT5beiNnpOs+3UIvWlGTT5HrW2J4z/4C4VjDBaZ/wDplb5kJp2Kdq2TcCWyR8zql6eFpNdLSD4G49Vb4TEsLoJsNSdAAgk1J8IbXqmp+p7igrx3nlzQJ0bOZ2wBn5qufxd3wkNa3cCTJP8AUdU1xDiLaz7CGjutHJo36nfySWJAdoABEAeCJRUXyh1vk9Qmm+gstMzaASYiBySOBw5rxmJbmMZiO7bYHmmqmGaKIyzJ7rgTpH2QsJiXMpuYSAxxBEgGHN/U29j9QtO9Y+Ux6rUynJY6BsqNaXNFsszy3uqag45mkagg/JMPraxv6zuh0hY89E1Pgz2SUmsnq+AxZyNdl5c1bUsROhudf2K5b2YxxdSbNN5EC7HDpoSr0Fmv+408nMv6LLKaw8kri8pFD7R+xtKrL6MUn3JZH+249B8J6Lz3ivDq2HdFWmWHZ2x6O0K9iq445e7HWDPqqfE1XvBa5xc06teZB8kuOs9N47R3qPB2WLc2keZYeiapAaO8SABsZ+6ucT7HYqm0lwbIju5rkRMj6QumwnCKVMyym0HWQNDtCsKoc4y4lx3JMo5a7/Sa6v6eTebH+x5y32fxLv0R1IH3VjT9lqrh3n02nnJcfQLrKoDQlDXCH42b9jSvA0RWG2zfAcKMKwtkOkkkgR6K5fxIkFosCCCOYOqpG1Z/OSH7x+eSU5yk8mlaSqtJJGuNcCoVzmAFJ0AEU2gMIAgdwQFymP8AZ2oz4S148LH5FdW/E3KDiHiQmw1FkP8Ac5+o8bTPlLBwFYFpgyCNigOleg1+DU8Qx02eIyuA05yeVwvP8U0tc5s6EgxpYro6e6Nv5o87ZUq5uOeiJGsGVElapG6yq7l6aLRjkHB6iKs+v2Unu/g6XW8Jh50v9+SlicOWG68ypLOBLicxi+GMLiSSJkjwJVaaZY6HeR2PRdPjaUgqlrNzDKR05g8wulRc2sMqE3B5Rvh+LLXAjUK67fNcW58lytMOEztryVrw7FQYNvFS+v3R0lGGpjh8Mfc4nU+ajSotPeOo38ORTeJwzSyWg5uoLSN45KupzMQs0eVwYb9NOmWJodrBos0/ZTaWObDhKRL7xrPoiMkaSqcGjP7jjqbIu0Aj9QsfMbquxdUtGXY+RPVI4zGVM7iRLRpFgAOqhiuI9o0NHhBJ0P2T4UTWMmii2EHloc4fTzO6CU/XoS7l4IPDKRpNkwS6Li4toAUR+Jk+G6XbJuXAN0t8sg6la2UgTz3VfiKQd5KxxlTMYFsv1KE1g0I81cJbeQZ1Yim/cr6bAREKVPCFxyg2JFk57sNlbcFwMHNlR+o/YTgf4bw7KBLDGxpVHU3eYVyzCEDuur9KhDwPOZTvDqWn7q+oULXUdeY8s0VSecnJU6VSHBwceU7JSmHGQBoV0HGeP4Sj8bg4j9LLn00Xn/G/a91YFtKl2Q/rkF56xYLJ8LOT4fB3V5hRj1ydC3ENvJhRxmPY0C4ledYFmeoGvc4A7yZlXp4Q2AWl5cNQXRI8DsUT0ig+ZP8AY3abydlkN6X/ACP4vGEuskqmMA/N0OnSpGROUjY2ukqoDXcwnV0pibvKSzwPtxRjqh+8KsxHEhKA/iI0WhaZmOflZcFsa/r91t1Ql3gqf/UwLlFw/H2UwSaGdzvhc95DWgb5ALnzRfDMTPydklhI6LF4vscMSDFsxO97AdTMea86c690fE8QqPEOcSAZAmwMETHOCUmZK16ej0o492YknnMu2TcfBaL7KTKW7lB7p2T1gPb9z0r2fxTrXXUY9gM2WLF5i9LczNko61MKsxmHa2SLaFYsRVNlSEMIb9dfFC4mwMfDRa3l0WLFuh9f6DKG8lhwuu57JJ0Uq99eaxYs8uJvB6D6quRHDmaqunsAEhbWKr+0eba5ZXVcW9pgOITnD2i8gHNcyBcrSxFNvYLj2P0sMwiMoEkaWVRxUBtgLT9FixKqbclkJiWCG/Mq5fRBvCxYjveGOv6RAUgSB4rp+GYRsDVYsR0GSXZc4h/ZMlgE+N1xHFPaHEV+495DRNm92evNYsVzbyxr4Rz7hsgFsLFiZFiiL10VaoezB8FixGu0dPQyaUv0KLjNeHNbDbAmY7xJjUzp4Kl96eTqddFixbILgVJvcPnDMB0Bmdbqiq6rFiZW8gf5iVIWJ5aLReSZOqxYi9yA3BRw4usWIvZhr6Q+OPejZAYFixVH6Sex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7650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xQTEhUUExMWFhUWGR0bGBcYGB0aGhgaHRscHB4aGhogHCgiHyAlHBwbITEhJSkrLi4uHiEzODYsNygtLisBCgoKDg0OGhAQGywkICQsLCwsLCwsLCwsLCwsLCwsLCwsLCwsLCwsLCwsLCwsLCwsLCwsLCwsLCwsLCwsLCwsLP/AABEIAMIBAwMBIgACEQEDEQH/xAAcAAACAgMBAQAAAAAAAAAAAAAEBQMGAAECBwj/xABGEAABAgUCBAQDBgUCAwUJAAABAhEAAxIhMQRBBSJRYQYTcYEykaEjQrHB0fAUUmLh8RWCBzNyFkNTkqIkY3OTssLS4vL/xAAZAQADAQEBAAAAAAAAAAAAAAABAgMABAX/xAAmEQACAgIDAAEFAAMBAAAAAAAAAQIREiEDMUFRBBMiMmFCgcEU/9oADAMBAAIRAxEAPwAXQJSpRZwoA3SGO1ik/iLwhlT0InqBlpepRLvUXFgkA/vriHMj4i4uOpx0Ie8IVTZPnc8urmDqqLgWY2Yb7g4id5WiCRZp+mBlGYikpYHlVh8VX2LiGehRXpihN2UVMElr0guojZgWhGuUAJnlzDuSkkXbdgA57/hBXD9eqlJJUGApvYghyx2z1e8SUqdowx0clStUwVSpUsrBQxLlwanG8BeOdEutCptuQ4BBszFQ2N2AfaCNJqKNVLUTymWUk5sQ4c9cDtEXi/XGYhJss9H5iC7OAMe8VU9UGhX5IKEEuoqSGUeUJDDJTc2uzEwRq9DMRpTMU60KTZQN0OwFQe4vkOQ1xuNaGWBKC1sgMUMrAZTkIe0Gania/wDT1ISmaoGWB/KEpe5u1WRh8QnoCiT0MUv19ouvhmeRL5GKTlL+70532Bii6gEqDOe0XXw/r5SEgEGpgTTsQObftDcn6jSWgviqXTU59MBNrfjvAXhzUBCVlSCalODe3cH1zDTXeIPMSWHKmzsxV64q92/OFPDOLJWDyUvuC6b5qS19/wAoRLTQtlh4brmJdSgBem2XdwXsWO1je3SDjaWmylMogg0quLbpL72wbxvRSKk3LpDMQ+DuDnrE2s0S0TEJQtakTEkkBiEs4Yh2y3cAiJ5BQ108wLQxmNy2DB7Z74eK9rCKZaRNLMXLBwX9AC7g5Le8NZHDTMWkEqcC7PfAJGAbWyYVaqXLEtAJDuxClPTckEUhv0hYr1BGOkSwBZYJAKlAiklgC4uwILMRiHOhVQOVToIDAgkgjoQbM4tC3gIcl1XACrFrZHrY/j6wxTJTUkgD+pyzWN7vhgfQ5tE22mFILVJSpjLDTGyosokZG5N77+0LeLFUoorSupUwNgAWcuoNe/QW6tefUuCElgUmx2dsgAu5Z/1yQtdPUVI8xlVLpSrIcs1suerwYve1sNhGtlFQapKkkBSQoO73DKIzlmOQbDEMPD+klqWqaoGvFyQrAFik821i1mjpKChCapdQDhmt0w74B/KD+H6OUtlpHxZLBjvdrfK4xFOPQUvQ3iEwhSEio5BpN9jcnGGfMK9Vp3SolKk07kly9mqNz6AGJ9akJUBzBiXAx8OxGRZ8PEfEZCVS7ulwQSQ5J9LOfWKtp2Zik6oBmpUDulXMLdCbkgEv6wz0/EwyQBe5d82aw9cu0A+QhFJpc79S52NgLdYnQooPOMtSkF9xuC5v1EQiqloAr132i1JKFulywZIA7uf87CFU2WEIUKBUUqO61mxLkANkMwPrDric2au0sABSnJSCrHcgAO/0MB6rhEpCDWsqWWKnUGT8v3aGl3bYhX5ax5aSp0qbICbAO1sCzCAuJS1JlgSuVZUA6kEVDfD3tkf3h/LmSpSB5YqJ+HCrPnla1+ohJ4h1MyWlJXQ5Ngzg74+u+D6B4T2CiDhOnUJc1UwEl/iJJsEuALFyw3w20d6hBCJhWZlKCWJDhs47gY7iGHhLXAy50whFSSOQAJSvt0Bxe0DiYRKIKgUqQkKsQTsWcZzeGlrZmYVK9P8AYP0jUcFaf6j3f/8AWMjnth0QpmJI51JfIJ7dbsx/KKrxOWPPKkMpLpshQqtT8Ie/Zn36Ra5kkqXy1Ai4pT8+zH84S8V4UVL81JKSGd+UFsgXJveOqHdmjJIPPDStNQL8pssMQG9m94YcN0gTKSAQbD7zpJtfP4RmlC3CgVsUlwpSyArrliGd/bETZSlIllA2cpBsMUt7Clol2ayCekoXKIpPYKZtmYAi0DeLZ1UsEAXV8NnFt0vEXEtYpNHIQUXenOM5G28A8RmlYKlNUTk4ADskED6/oIdL1gQz8LzZZSkTKlkfCwdKc8rdTuf2SpWoSdNMSU4lkb2asXOx9OwgHhctITzUqc5SFNvgkA/vvBJn/YzAlJWFIUFbKSSpTEgjDdC+elhq7D6VHQ6NS1B1ISMhzf5P23aLVwfRJloclNaTlqerpa5ONopglsRj1vbGYfeH1LAKFB0r++yhSXN7gdctFZq0PPq7G8/VqdhLSyrXT88u5tEHBuJiYqkkghmqYpJuQALEBrPf9Xem0iaSUlJW7m/QEOLYwRaK54a0n2kwsSUuzYeojH0iKkqa+CaWi1cM1ksMDJSApN6VqtfNJLWbbb3iTiCUukibT/SsFlOThV+pANskZgYElYR5ZQokuW5T/UdnIbN+aJlaTzLLSyh98/AnBB+hxb5wj7sYco1qEgg7Jazja7/IRW9dPTS5ZIvdg9rOHBIyPmMZBczRrSPtHWLsQHYbF72PYvCnXBDAKFLk2SPiI2JfDVfvKwX9COeHqEwJrqBTYLvykfCDu5BOzWhnp55RcLK0l3USVEOTao39i+TeFnD1lJBCkgkBlPdiMfV22u1zZvLCVJU9ILsQpuboxSL2a5Dg/OJvugmpWnwS6hsTcpYM4WQSwsQ9tmtC/XutSaa3SQR8N74pbGTdr/MstNLSEAFSviLBKgoN6C3uWeAuNSR9mUlkg5/27XHp9IK0zFjkTXCSkqI2TgpfLF7M2PeDOFlSS72a4pYhzlr5Idm6xXhKCVBVyTZTAWLAC3d8vFj0epQAFOVEWJcvbbcC2xN43HuVsZEOunVGllO9nzd+xb9Ih8smpy+4AJ6Y/fWCtcfMUmxAKg1QxnDF7wDPBKzYMw2UOtrdgIdx2Bg+mmBcgKUJYJsoG1sX63t7e0QK1CZYVyjb4uYC6cA2FrYeOUhYQF0JJOQHz2cloDnEp5fKWHIJYi5d+jvl7HLQzW7QrGGqnpLkENsQW9gARZ+xzjaEmtWVKCVBDF7AXxdSiNnwLfVoM/1FheUoPYg8pBb/AMvWzvmwgZXE0guiWgWqIMz4ujgP269oVp3YGB6ef5MuWgACY1yWszO5JZmIOCdwLRW/FulnGmsLVdn8shKAxLAMBbBJvjpFun8XWUhRCUg5FKi233U3IhHxDjqCDSsFw1YSQQokfzA9egyYaF5WCwPwwgoTMZCSCQOeWQU2eoEbbM4wC94J1XDSEJKSDZsBx3bb1cwLwdYmgrRNPR1Okv0LBjYvn0ghSgUgpU4a7PbdxYP7tFZIWQV/AlV2N+6IyB0qQQ5WH3tGRPABsl6QghPTNJtvFZ8WTViYkk01IIUAbcpBt70/IRaFhKqUgXtbs3R+torPiWSoqSRJW7KBJdspOQfZyYfjf5lYosfDdVVJSxTzpDNcuQG+n7tE/ClhcskG5JBT8QtglrHObQi4fqTLkoPlhCwGUlIuWte9xnJeGGk0zS2Qv4lWw7EptZRYNt3ha2B0d+IFsHCAQlYD2uUqLgEZGH9PVoeL6BKpdyJd8nJ37ubwy46ppQpACQQxwMdCP28L+NJWiUVnJpD/AFObfKGapqjEfA5QCCmoWJuwVjNiP38oL1U1BTN8kGyS73G9w2Q5Pf5WX+HpoUhVSGFWWqFwOWkm++3vDaVJIkTWSGKVkKb4gFLHU03LDr7Rq2BrZQ0TOV93Ob7xY/C9CvMEwAB802S+b9WqyfzhfwjgKptwoNvTzEX3OAff2izcF8PrSqkBgpi5VfJuC5z3EUlLxdjya6D9PIUm0pSpiSFDlCkU9yME9Bbo+8I/DSSdSuk3CVGojJKg9vy7xc9KfLCkgOQFFnsCFK7PgCKxwTUy16kpKBLWgL50JZiDdRvSb9mvEHluwJaGeoE5RmIsXSFBuoSBUC1iGTbv1gfXapclUtaXAUzpCiwU4cHILgN6N7upWtTNWQFj4nLpIfukhzfewEJfEElpMtBmsxYEILG4sd7AAOPlCq1KmbQxlzEKuuqkm9gQD3P1H4QHreEGl5akTU3IYtctsQzkNgx3MWsJKbCXgJurBezh3z0hTxdMyip6UAlmazqJYqcjJsMRo7MNeETEECWtKkqIDAF7djY7Fj+LQRqNOZLKYKBcOAygN2GPZnz1gThgWJLlQNuQno7EAi56WhwZqgawarCqWQ5DgFwc4e7PbGxVregnWnm0VGYpKbtWGDF2v3329oC4qlK0uClnHMcF7H03AMT/AGc1VRl1AB2alQHT27gfoF4kCUoQyeUKzcHBPw9IyVyMWDTadkhViwA7s+LWYOW94Il8PBcIUQRlsZt626ws082tlIqSulNQL3JOW9sw58Pz1C5dJCikil3vsXxbP4Q9KrZq2EzUKATzqHME5t0LODkbR2oO4NO11Gw+Y67Qfq0OHJSTlyLM/oeohZPmXZ0Nbq+D1PaKNeoJAmUEAEKFrujDPclRDb9RvGtRLVMQq6g4Yu936l8NsD6xwjUvhDsbcz2/pBFv77xvWLYVEEOAwLJFx0OWjYoANL0UlKeZIUUnH6ONj0v6ws4kiWQaAu9rVEv0cYPRg9hDDU6g3CUkVZXuH/l/UwqngpLlSAKW5yFHfqX3w7bQkruxRTImgpCEpUGFq6h7AWDg/hFf4zwtbhRap3aoXv0YnZg2wiyyEq8lKQc2SUpCEWc2UlRfrg7l2EVnia5kpjU5cXYCnslsdI0VTsyuwvw7w8FCmLprZh2FwXAJDEdIk0HDwqSigkOkXUSASzOKQQD7na8d8A4xMLhZrAUSaySzbJDEvi2PSGMvVtKSmWimz/C1uyX/ABjSbsDOU8FWAB5MrA++k/iHjIyRrFlIJn3/APhp6+kZAtgo5Tq0gh6Qom5Hv90xXvGmuBEu5dJ3u4JFx+Fse8PNZJDoKU1JKwxVY3Bs42eEPi3SPKS5Npg9ny3aBxyTmiiWzODgqkghh+JNiPxhlwTiDImJ5yp2Fgaeox+UCeGpTyyNg2/9Iu0GcLnhBmuxAXfZnIvb07wze2mCS2GTNapUkpWm6d1FITinJGbO1m7x3xOYlekSOUskZUDdiLWbvn0griGnK5CkopKlMeUnmvcEEnpt1hPrpRl6bmTSoEOHHWFytpo0SbwnJT5S02Ykm4diBa8c6VFMmaqrl8u6ch6yAodI78JXByxb2dKv7QPOmNpEly6ksf8A5n6CLp1sD7Koni88KCUzFBIsAlkgOz3Ad7ZNxiwi3f8ADNTz5r/eSL5JIP8AeKZK04+IBi+Xi6/8PzSuYqwJAb5gG/q0UUlFplJrTLMpPlrrUoFRKhTgDmO/5xReHobVLsR8ZDK+XqOxi4zFEgv/ADLH/qIsYp/Dpn25Ys4UCQGbAt2d7RKc7cqEh0yxaGfzZd8td/T9ID8SFVDE4WQzv9IJ0EupbAVUlr12DfgTdv8AMQ+KNOUoSpWSu3TEQ19xBjY1TI+ycVFSkgku5fYjrvaEvF56mQCCDWrmAZjnH1izpl1SJc1gOVOA5LsOj5z6d4rniZFASlzyzJg+pBPvBit6D6HeH0KMlJSkV3N/vXwSCNrfrDzTpSaj5YBtUxNPzL3AGKegtmFXhan+HLKKCLFV2exD5bMNdOKSVEu4DsbKJ3A+UScnbMwvh0oKJJIXcs21gKcWx9IS+L1BQw9JY9A7ln6+34wz4ZqA6ysEAEjAFmdsv8/yhX4pmWAvmw2Zj7RSCkpWa0M9EMBrkJpULk79DsBDrUKAa3qzA53Jv/naFPCCShKnYUpLkZz++sF6jU2ss1EkA36+mb/4aLSg3GqAnsdzJrywQR3f1vZW994XLmqq+6+wA6BW1xcdYK1UoJQCP6XDEvcf4gXWLSFtnYMMWJYhvzi0ON4qwSexfpSRZVNjuGIGzN6j92gzW6gplkqSghizgE42dngfg2lAlvVY3uB9KVEfNjBuuUhcpQDl7WIzdmfdhi0bFJ6NsWTbByKnuADSAO7PvtCifpVqUTyBgeUJLBrAEjNup9oPK1S2pSDbd2A9A1w0Lp+tmuq1YP3WISwYM4bFvziXKt6FBNJoSJSCuoLB5mIxfFP1eFPjTQgUEJCUsSTd3sL29IN4WutAIQlAUWd1EkYe5b6OHzC7xYlQCAQPr22ONomk1IaPZx4aQKDZJTUVOotdhv1xmGMvUFlJVNQHcXCWH3bkgMXBwTY3ZmCrw2hXlqdQCargixxkk9OmIa6PRy1S1BZTYkjPXFjcN1vGn2B9i3h3ER5aXmFwGwNize2IyEswlJKQWAJtSrqYyDig0WrUgVIYEGoWdwPeFvikfYvZqg/zgv8AjgoBucjqwNnx/aF3irV1SGb7yS7N6j67xCEWpxHNeGx9ku7Ese2BHfC56hMmO5D2Y733jngUitBAUEtQQewB3/uIP0PCFJUpalpoN+Ug/wArAEEl2Ju3ucirjbkCXZPrpzJUQS43fBcG29oV6zVGZISTfmZz2JhzquEoVUmXMTbdV0rNrpIH1Pzgc8BmCTSUpssMQsVXGBYjP4GDio9gpA/B1hAYqOBf8/7QHxDV/YBL4Kvlf9YbcO4RzEVKUwuA7h+ppZhfD/V4V8e03lr8skF0/dwKrX3HW8P2w0KDgABmh/4X1DKLjlZiOr3/ACiukO2wN++94sPAdOaFKBAKWcnu+fa0af6serRa9FrpYl0kPdRAcAm5b8rt+EUTwwsHVuomklT9Nz1G7Z7xa5soMxSUlsg9s9dzcRUdEANTa7lVv9xF3fp+8xLjWpC0enaQ6cF7j0U/Ryb7tt2hD48QkypZSurnAbBwo46esd+VYKLgENUAewum/wBHPaFXiJaQhKQSoh9xTjYt3G8T4ovOzWXngWmSvSS0HZIfY2GfhbLb/hFU8dSEyyk+YSVKUTb039InlcUTKk8qi4Sk0kZfBBuDZoQ+JdUZtFJdISVBLNRUBZsPb93huNNTfwFlr8FSgvTl1XC+7tynMN/LUSxDpOCGL5fezERV/CM+kFIULD+b2ax/K3vDfUcRUlTJSpKv/SbBz+PTaJ8kpKTUTaHGilfG0u7hzg/8tA6f04hX4v8A+W5HNWm57BT4/HvBmg40JbmYoXYhrDobj8Dcbwu8ZcbTN04Qhb84JDvalXURTi5+SUqb0BxXYx4AoTJKGSHEpCezg5dun5w4EqUUcyQFV7t/4vq+IB8Jq/8AZJJCmFNthuG6m7weeITLppllnsVEmnqXT6bGG/8AdjJxb6D9v0M4tNlpkkAhnTZ7jnS/4mA+JyvtABUzpw5BckY6ekZp+MyyyShzgsQaelQ2ziOtVqNPTzVC2A49rPeLx+qdaFlGxVwSbUgiouFEFPbbludj9Y7nz/MExISCpAIZiCOV7AlzttHHDPICqpCEliblROO/9oY+UtI/5JLlxRNWPmSXY/5EPnKXSFxE408xITalgN2LYDJJfbaBJoUCUFPMxIJDs3b3yIdKmLTdZoAblUslr7v6WYfSBeI61wQFgKILEMGDBwGcNEJ/U1+LibCvSueGJypkhCiQftGL5FzvCrx9OClJpACWv68oLxN4SK/4ZLVUiaqz/wDvC7B2O0AeNUGt3t39rf2gKX5UkGPZH4cWDKmVl+Zqevv1aCeH8qFAIYlSjUb/AHrDGwtAXhVJomAXdRJYOWb5C3WGHDpkug11HnU4SAHucn62b5Fi0kLLsrs2eyiGBub+/pGRvXqT5i6Ry1FnBw9txtG42JsGO9Xw1BW1RDWspLf7QLC+9oXeIdFRICisqKyk+1ydh+3izDjEhQJOE/zJN/QZPtFa8XcUQpMtKARZykhim/T0D+8Sg5uSHXwB8HlLKVBHxAgD2B+UPJKF0lpnOBhmxtd7WgDw47rADKUQOpx+gizypBcAs5DsbMxL+tkm3cekNyOnQWtgsjSFKLFSiHIZAI3LntdjuTeN6oKUmo1skDdPxOHAFlDLOwHrE8goSKipRBdgLB7gO43LFgXbdxGp0wEBlFNg9N8NUWZ/bvuBE7d7BYj4lxEIppRcuSVEqGL0kKYh/rl4RLmnJyq5PQdIt2t0CZksAklI+EhPNbry/QFj0gHUeHF0sm+cMXGzgE9x/hospxSAmVrzKVXxYAegN4e+GJh85gWCilL9CXbtYOWiXVeHnQGCytIuwcP622uzQw4dwtgSK04LEpYqCinlt7AdeuC+caHQzQdYHS8lg/xIu7s5Dtsbi1na8Unhswq1TISFPU4Vgl97gkZx+UenongyFLWlNXlKcipwwIqKgL2DX6ekefeFZSJk8FwMkKL2YHYF2YHF9+0Tg9MLHMzUzTytJAGaK6wzliSVDvtAM3hyeVaiRuQpQa+CH67jtFoRPUCHKWexpCnVZwFG7WYhnidEtKlXAD8vNyl+gAF7YwHidvwUScS4dLnJSUrCCEtQ5SCBgdbjo+0LtDpaQAopUS2Lkvi9/qLtF2Tw1AD/AHdqSyWGwBenb+X3gSbTdgwP9DKdiKXa57g/PBWWfoWJtOhYmOAAMG3M1ujW3Ntoco1irJP3lABxkFrPd2vv+cJ5vlhQCFqCRdjlKtwLn1d+3eJZuoNjKUUAhiCAaTfo7h77tEnxNgyHhUiYaVKcj2YF2JJscfT1hBxLhi1L2SD8J5Q9wnDva22+0b1GqpQSsKlrtSQ5Sv0YOPlykDMAanjk1khIRypYkPzEKJ2NmJVgAm+0U4uFp2mFyTQ50klWmSAFEAZ3Be7G1rva9ifeUeISGKlYwQ6We+MP+phQUaqahKvKWy7lSEuB0OQbfvMcabwvOqekrG4WCj8Ce5/zFX9K+T9hMvgsWk4npp7gqQJluYhN9ulwW2iVHDwCkg6cpLWpJt2q/LrC5HhsIv5SQ7cpQlW/Uh8d4cAslKRLACWAZLMHjq+m4HxqrtfD/wCCylYBKmeWbCSp13HlD/8AAQ4XxdZQUqQkhiKabENhqTCnSyt6cKO3SIdTxlUtSklADKDKU7sUmw/qe4Z9rR1804RhaVsSN32HahOnmhJmaRKVAMyVlDdrNaIZHDZTqTL0xSKSX81Sm7NWfW4iGT4rUQ1JXTkAB2Ja5JGbWBJtgxzr/EMyhwCykkUOHfFwMD3dsR50+bVYlP8AYH4PkSxojVMKT5i8AkgVPgbRXvFKCEm4WkVAbYpbve+b4hr4c1KUySlUoEklzuxxduX1hB4qmpoAAKHOHc5S+w6fKJpv7mxl2H+FvsgtdflhkGwqB6Wy7iCuAzWRNchPOcDNw+TuLW6e8JuAaepFlAmlDAu9gX3bJGYM0MlQCgoD43J6J2HzP4Q/JIWT2IuPTCNRMYhqurfnGQXq+GFS1KUxJJfmA+hEZDqao2f9H3ECzKUUuPugkBuig9y+faKdxhlrKgAAMAYGMMP2wi4a6Z5laVDLUljfNv7RXtRoXa+chm7Z+e0R45JO2VitE/AgrCRc3f2AY+oeHq5cwIBLlKTcJsNveEcjkIpu1iMnobDNie9jDyUsrlstXoKjfboxEDkd7C4gEhC11BCSADcOQc7CxBtt/aDkT5gRdANJJCEFQUH3Bz03jn/Tpi1OwtepmscMWc+g6iNzNKsuQq4AuLizkkjY7Xw0K3YtGp/E5qbBY2tzeYHwdwoG3NV19D1w/jKVJY4BY/CAQ4AuBSxZ6e0EJmKCASQwBBWpZSsN0LXyN+vsPOClpqIQS7JNlVXJDhi92DwqaA4jE6lDmlaQXADF2Dj2xl9o2ifyhSqeUMm7pCWJKcukFQwCxhSeFBAcEoOQEFQT0BLsH5thYncloWTdYulKXDXta+XAtkgm9zDJX0wUP/EvEGkqTgkkcrgEZIN3N+2c5MKvBOmFcwhgKQk5Ni9hcdoTTlfC9rdXPUO/zeLD4DUg+ahRYzGSm5HNcgP3xa94pVRodD1UgoqmSkknJpuki11IJw7mkDJfpAEziplrNclQAuqZJSLh3IUlSgo0liyVWtDuZKQk0qIT6uM2H/3dr9YB10ys0EJJqalP3lBuVSikkWIYYsQGctNS8FC53F0Kl+cmqalIepHMpIb76FmoPbvexbIqOMSJyVVOZanHwly2SM03GWeEMjhupEzzpMtMoqJSU+aGJf8AlD07libP1iPWcFmp+3VJQic7lNboIPKFAhRZQVe4O4ileWBsY8X0ss2KipLWm/EQGUXmJA570iwcc17XT6kCWtkLQtdL01AFacFiSLi5KVbQPr+OBC1S1CmnlKTe+MjdmDt8sQs0Wl1RJUCpSHcqcpN+ihYHv+N4tx8cn2I9lt0/iryqAoAhzUJiS6dmLsRYMLdL2hlpPFennhNaVJArcLAIFIF0li1VTA5+YhFovAepnBz5qUZJWCSR2/mP49otnDfASCihRKXJdmCmKaSCxwc3bMWUEkFWdaTxrpky0uCmWq1qXG5BFANi2HwYPTx+WsAS0LUVgqFTAMLqcgABu/1cCBpf/DqR5aUqXzILlQDOSXuXu2x6Wg+X4WQhvt/hCxQogEpUGCagQzel2h40kHYs0XiZE4lIkiWUXWSt6QCRmwsz3v0ENdFxOUv/AJa6g11crZItzfluOsVbxJ4N1FLSDLUCSpYQQD2JBLlnUwD7xWJHH9QmmWlNSQWL8rtYkEkXd83gczaj+HYq/p66mfLYioud8G5s1/frAut1MumkbEliWPyJL3Lt3DYjzxfEFlKXUWLvTPQgoGWKSsFRJvyO1j2jNPryyFOSkPc1JUoMWqJ2tkguxAd44GuSX7MbIui9SgFKUAXyf5j1cjLk/IwJxLShaSUoc2LquAR033OXc9YSJX/EHy1TWsyiOVg7gskDY53cdYjT4aQgsJ812+JSixbCrkgD6e9ok1XbCg6TwNQS4WmsuKkoVSCSLAi9y72IybYij+Kkm1dyCQW9Rf3DQ9l8FUhdS5q1SxcKqWCVG55q1AAucjLBsxXvEGlpNIYgB7PuU3PqXPvFeNfkZLYZ4blFRKZbDkFrlyBi2HZnNhE/ERNluGchWwBswfKsW7ZMBcFliapTkhgnCmGMnDhhiG3+lITY3LcympDv1FuxYt84eVWCa2Kla5Rubv0Kf1jIanSo/mQns+O2IyFzJ4oYpSFOCWI3sCB6wuTIMwpCkksGLEOFAZc/NshzEf8AHJUoqAKD1d/oW/ODJeuAQCRc/eI6NcAb+14lUkWv4B0SwmY1NBtQ5d7Nc9T9CWEThPlrcMk2s4ANVw252t3c4gDUOslbu1+V1WKXwBsM+8MZISwrWvDrocOGDpdiNwq/TAdwXHdsbO1ROpJLvdQN9yrqxcH5dYO0BCqhNrNyxSzA7lQLu1mD7EPCSQlLn7KaEbFRtYjJsC7O1siOUapaFHy35zygqy7D1Z8RsWI2WbiHmFKprBzhIQlIIYXYY3Lli3VhC5c+tKUzEqMxxdgEjFqgfW6XZ22haji6kTVrQftEhRAmJCqQo3ISwwzDGzvBiNTMnABcykgqNYBC1hiS5VhRwM9W67GuzZWdanRSkknnBT/KbAbEKJLgG+HPXaFs3SrVYy7A3IqJfoSR2O1t2FgcrRNdKllZcpQ9VRJfIcPm3QW3brWcZQhZPlsfhJUE1OwDlhUC9rbPggwI2ugN2IZ+lKCACEvUCVqSkWfD3wIa8D4aJKkrmlLFRCkub8pYpVhRDuw6Fnjc7jqCAmWp6eZNQLPa1SUguWY3IIAscCDR66dLSpPKbuE0i7kEJIyzXCbdukXTDdIteo43LVqJcqYWnLSkJf4FDIuA4L1CoNs7hiRpwQDzCsJXSoyzdNBpZTHbbHteKxxDULmJZgk3DMDSagoKQol5ZYJcA3bvBmgEzUhc9M5SJ4DLSJlCZwHwrLK+IpFJxcJJd4ouJN2jORvi+sUygPM5aWKsMDT/ALgpId8gnBzCM8ZmlQCVG+xdmG34wxnTdUFUrWUKDVcxmgOArmlqCgoUkXbLkPElUtaypUhSVhgFS50wM4Z/L8wbE2CkgP7RRcF+E216Kf4VOpWmtFAGaE2a/QFtm+jbXrgOmkywFCoXBJEvlUGGSr3uGP0bODaOWhRCUWIuZjFuibLs3Rv1h4uYxs1t6ATbuQ0WhBA2dJ4oqqykhHpc5/lRbazxLruNkoZKVJUWFSUeY+Oj/l+URmahtj3ZvmzQFxVlB01Bv5VED8Yd8bZsmg4a0pSldM6Y7XElKQX/AJq6S3cWjOKcSlTQypM4KVa5QAQ9zdZSR39IB0kpFIJSk+oB/ERqZpEKsJffkFN+vLC/Zl4HPwmV4llSQUGWE+WkG+bXsEJb3Fh2iuS/EMsKUUIBJJNRCfdV3Ow+mYYazTISlamUSRzBSzztiq7kbRVlcP04UCUsRZNJVOS7kuolLJ6cxIZu5iHJwzepAyvobTOPy5gabLQx/pDKG4PtawvcQrTp1TppAmKZSqqRzWuphY45iwZu8QyeDSirzFmbSP5iwLsAFKQFps4BsA5ta0MZGrky6kpQUguCtJdSgC1lKQlg7lwnbIeEfHjF0MFyNAhyV1LCjao8hBGAwBBAfZz9IYS9J/4SUCrlpZgxANOL75I/GA+HcYkLKZSPMSpzSTMbY5YXL9M5vGteyyEFSklJYETCQn+liG2DMTg+scri29hujrXzkywxIlUgUhKwHAKQ4S7ABwSFNsLxT/EGp82pQYXuzYB3bfma1nB6Q+1en8xpa5rywHZJUCSxCkqU1sFxVfo9glXoAl1LSsA2pZkPgU3u+59YrBRig5C7hs9pnNYKABYtsHbo36xYdOAVlST5YOXU1ebglV7XYDbJ2UztOabIufukAtvZ9tnhXq9EsKdVYSpWBYlrWL7dIe0zd9lznSw95idsr7f9Uaipo0SlBwmYx6KA+hST9Y3C4oNL4DfPCeVnL9bHtc57h43N1ZaygQPm2/rjELNQAC9V7fvviA16khRZL3/8wt8usMuMyHYUkpJqJQc4e3UPb5xoaooKkhSiktuWPQt1/D6Qrv8AdAJJG8dKUck/5Dg2b9/KDgLZYpE0kC9juG9MXH53jmTLUDYhUsByGYo6M4IxtClWt5GcBWXAALbO1jjf8oFla9wKlkAXAAHxD37Hf52hftm2WdfGrqCWIdkqJAsV1Xazvva46x1I11TFSGaxDKa24UFP3zv3itp4mWKaiqxvu21yHcjt1xEC+IqQVJwDlvoCN/f8432gbLWNeQkBKlgEFJSSLlrWUSQHawLQqXMAcu52SoOB7Pjpe3tFfVxAhmbL2H5PG5c8rC3WzB8FyAcBt7vtgw0eF0amG/xgSTSpXQg+1mfAP+Ih1ylVB1BgkFk7WbH/AFP+O8JUqUSwJvY7D3gtJWov2D+wAt8osuOh6Llw3WhkCYxQsspZS7KcgFRqBDg2WCCGNyBTBsufK089KkmcfulkVpUn+V2BJBS7jqCMmKro56Qq2SGUoEMlJDqN/blGz+kdcP10ucCiYQE3JVlQBBJYHBAGwzDxgKz0fQfw0wJUJalUggTGD7EhyoOG2JcMNsMdFw6WpBoah8FKc5cmoqJiheEtdw+USidN1BGWUHSO/ICp7AE92a8W+R4j0TkytUEs91JocdA4BV8hFI11YHEdeQU7pPszfW8czlEen76XhRpvFslSglMyWvN0pUWbdQNLDoWO8GK45LKmKks1ViQCBn9+0MuNdoXKtUTKn9j7B4j1ZUQ9Nv6v0hxptXLUPsilRYEscPEhCiWFL7hjY9MtFNIDQm0xKRaw7NHdR2q9odTtCoXIHyiMKSGThRx37M0awYiGbIJzjvC2VwVKvhKh1IuDf8dot38Ehag+Xway/oB09o8x4nxSdK1M+W4ASpQQSDSAL/eLn3uT8on9TyfjS7AoelwR4eADlaz0enPyB+RhF4g8LzKkrlMQEmos99sqB3+g9wdPx8qTUFuzsVA0u2Sm772Y4hhoeKKWqhE95lwSlKSCS7ICqmNyz4tls8EeSa09lUl4Babgvk0r1MtJKrpCiknZz5Y9QyXOS7bmyCAtKvLWVhuZJUw7hOaickpDbXIIbJ1pIJMlaikEIZnJJCQyiwIZ7s7HpmSl5YUhIFQrTLUygCrBAZyR3z/VAnONBQkXPnKSVUlEslSUlJEpJSCWyQpW9vdtyEnVSg6US1WvVLllrBqnVNJJ70j3hlq+FTZqlKMx5hv5qgQAlmoQkcjB8WNvWAVcHqSSudUqzG3wk5AD/laIOaMaXxjThbzJNSWDqqQKiS90ppYDtd29IHna1MyVSV2KwUywyWtY3JqLlrhJJOI6ncMlrAQCuwyQ6DcXSeXL4HeEx4cRzVAqBYAcrpwX+eLwU1VGJ1yi+Ff7Qoj2ItGRoawi1NTb0A/UiNwNgKLN1Za4vgnsdmxHCte217XfN4xekO8alaL92j0MS2ib/USQwJBOGsBfq/5bRx/Fqppvk36uB8+sSydDjHzaDRoUj/8Ar+0ZRQLSAKiQY7BV+wIZyUISbCr2cflBbJYUJvu6Uj6uSYfH+E3NISS6woKS4Pzf99I3M0ynJpN4cAqGW9h+kSpF3YG17QftsT7oiTo1Fm3/AHfaGSeATaalS10t8Tco7k3GO7Q3TPrIcqLBgEhtmwloZJ4elbKKFLUcu7u5uohz0z26RlH5ZnN+FY03Dkuz3JYbgxZdP4LUof8AcpfdS1JIYOw2u3fMWHguiALJpc3zZwGYsAM7C7xauHaULdJmKSpAJIAukdU2qbsxz6MzUTKzzDU+ANWmWpctIU4Zq04INncORmwiuTeATJLVpDgsoA/Co7K77/st7gdGpKzQtS1P/wB6FdMvsw/d2iOfpZM1YVrRWFNSmgtUwDVH4u1h+ULdD2zwzUaUj4QOjBiTtZj2xEOo4bNTKE6k+WSwUAWw/tvY3s+I+g9F4d0KCSjTSkhJ+NQANRu3N87EAdLEQTrOBy9RLQlCmQHeWb2uwDfDcu8ByGVpHzVo5pqBBIzvFjk6rkCmYsPUkkxbPEv/AA2mpUFJIWsh10ikAJADgqLMAwzsAID/AOwc6XKE1aVJSwUXpNy9IACv+l3bJ6NDprqxZb8O+DcSKaSmxwC/fmPp+kWfg/HVoSoqUwuCBc1ZLX6Uj1brFLRM8lUsVXpBsMDLM2bxwvjPKk43bNNRJ+fr22jpSSWyG7Lz/wBq50xZSopRLQBa/LnLfGo7DD7bxEjxDXM8pglJDmlipuhUQ2B0tc9o83VxilJa13Jc/K3TDQbwWbPmKqRzOk1f0y3SColmwSGBquWDiJZJFMWXmbxFC0H7RSKcFfM5P8zqAAAsCTtuIoHHZmonTD51KFMU/bKU7sOxNTMXYB97w7OoMlKJSXStyVOTTYkJWGIINKiHLdGe5F4nIIKUkkqAWXUTZS2SVKWxKuUNgdgReITk/gZIB4XSlCqlKVKb4xygrCVKJOXS4Fw9gXZjD7QatYEyTLUlKedCSoGpSTyiwB5HClBxYKTvcLOBaJaVEqomTAxBmVKlpDAA0jJwW/lBNgHFhl6Hy3BsSsPQlctwLpWt7g1B7E2IBF3HHNj6HGj04TLSFTCSzXAIJF+QkX25mflGN4NWEfFUoYZJdgC9g5vkeh6Ri1y2tUtSaXCioC/9TWYAG6uwyBCf+KvSgKICTYkcoqYH0x09DHO+hWw0z1lLe1Q5DkAAtn8y0SLBUMXNyDcj2bdz8hi8AzJ3JUFkmo35AR/Q1VgN27O946E9/jStSUv5alKfl3GMYYMBCCHc8BKgEhKuZ0hSy4ZNwPu7dGfO7ruLFi5Ape9IAJ9HUz5vnObRMvUJURd8kWpbrYb2Z/8AMRiehXKkKASwHK7E3uQGva+B1gp0w7AU8Qkf1DsUKf3YEfImMiabwQElwsHsA0ZDXD5MVxWkHSI1acbAQyKY58sZa8ewkhXIX/wbx1L0YBg1SohaC5ULtmhJ9IkRLjpDgZt2jupRuSX9YT7hmjinoC25aw9Ya6CQgF5vlM202kpbsHcnLfWFS0DeNCU+AYSTbCkPUa6TLUQEiZ0OLm/w3e1si8ZL44oEhMuUAbPQB9C7XvCEI6OI4ZsK/H9I1DWXPS650kqpfI+0pD903B9LQTL40hLTFIlFiRyFKVgkZel29GijJrySQOu3ziXzLMFEnf8Atb84dMGy6y/EbElAqCtlFQIDDNSmUbfhFi4bxeTNUZq5awUtTyl8kCw/EPjtHm8pKlAeWgsBepsvcgg46QxmTJyGZkg3sAAS17OW7XtkQHLRlkegayUqcq7CkhQ8xJUA4a3Kymc5wX6wQpXlIeWEb8o5XLhiFAnb7pF3+dD0S5pBUpSiX3LbbEn8odSNcQ1TIR1SKjUGDEuwIxkQuS9HTGviHj65chUwyipNgpABuv8AqWUMUWy36Qj8Lcanapa/MBBF0iWLM6Sq24a7EEP8oe/x0hS3C5iXcPhiUjYhy1LBNw6sXg1ZlS0vLWnzVBL1KCHLfeUL3ywP4RgvfpX/ABVwtGql0BctEwLAF8lfUpDk9mAuY8z1/ANWhayqXSiWipUwhkBJFix5nLAMA4Ju2Y9g42gqlEJUmtJ+zWE1M5tep3wW7D0ija3w5xWc/nzzSCmwSAVgvgoDnB5TktaKKbqgHmidJNmpJQklmd7OSFOodUgpIJ2JSMkR65puFS5WlSJIICglQdJchQAAURYl3JpP30hi0NpHgxflomTZ00qQ9IR9j5aEvSAkFruSVKvd+rgcY48nTpplzAZikjzC5QmXb4JSSClItltrObFcmnaC9oFlaREiXMTJrM0sVBxZWKWZwAbm9rubWrGqRMXOpmEr5gFEWJwGNnYM2LDsTDDX8ZRL07yzUqaWOyhSAlkp+6CHv+sVxGpWpYMpQBTcl3ZXz9X7/QcivbE2ui1GZQGQJdaVJB+AGsuVXqUygkJUSp+7lhGSeJhSRzKUoUkAMkBwkErYqYWe9LlVrWFa4Tp0eaVTJkpKVliKwm5DhLAFg7mosBcO5aGOlXOC3CAhNbtyJpLuFoD11OSTcvexeOXBBthktSSVTAAohQJZH3lOCWAb0vggXtEmqmpCZkxAPKQ05STLTcGxCrh7sQCSG62UztVJkr81Q8+YTUAKgh8XP37vgC9sCAOI8Um6kVagqRLL0ISm5IL7l87/ANmV8YVH5DdXr5ZYpomcwVgqFTvlSdmF/W24NROUUs8wFRJY8yVOpyUsDvv0hRptAOVYNJTLLKWtKQoB2BvnmHUYG7xEjVKl8petyCAm4axY2bo8K0ukBoeSJbIDpPKrcUsXOAWIGz94n003zFFKkperlSokAdX9QGhDouJKCS6iAl0jzVEJQXZJqO2zCDUzlqKSqlvvk3GbXAuSb2aIyW2zdFg1MyUVF1LB6AAiwbJIjIXTFzEEpC1ADAZ++TcxuJqv4YVriNSxBIlAg3I+X6xCjSBzUq1r+p/KPcp+EQZSo0DEytMH+INf88/T5xyiRcCoXOenc9oSTdDpo2lPcRKmWN1fIRHSA/MLN1u/S23doxCCbsW6tb54ibiw2TqWgZD+8R0qOE5xt9Y2mckNUx65LewZ/nEyuLLU/wBoUhLlNKALm22LWyWjKAbIDo10vS4AckEFgQ4KmNrdWiAge8aJSz5L4a3q7/RojSSH5lAHLE/XrFFAAXo1AuhklsikP0yz79YM0pRcqLnq7kmEShSXStQPb/MRK1MwOErJfqIzj4Mtl80eoYWSfl+zBiNSQDShyoMcvsXYbR5wOJagZJ+kTp1k9QyoxPAe6LFxSYCygqlSb8jBQVkKte3WEonqK35n6lWfnEkiZMG5wzH6xpUx2eCobJOQZK1pSqqoucuTd+4IcHpDmVxiuWUqUpwqsFwAVMwc3x+ZisLWelvwglE3lYJiigK5UXCZ4mK6RMB2CgkpuMFhu/WzCJ06hQBHm+SVBxUQqZS9gm7tbLMO+YpNJLFr7bGCtKyS5KgcWN/nDYgU2em6fWokySHCgocqeUAWbqHv6G5LxUOMabRzm5ZaVAAEAglJBNkhJAYhnIBd74crP4mUAPi7lRf2wIZaXjMuWGky0BRb4kjbcFwembRnGKGzbFk3woZsquVNSmWD9oFApLvYXdgxLYf3suX4Y06QAmcXBFRKkgEdgxdW2PaJOK+Lps9QlSwEAvUwJKzZ1FNwGAGBt6RWJ/nm6iGy5I7DEC1VUNi/kL8mTKVzTRMawsWHdwWO+Hf6RxO1c2a6ASlIsQkUpF2JUd+rb5aJtDoAUlagpQcCsDlGCQSzu3S0OdPoElGAHsADa9n7nMcvLLAbIB4XOKE+UzpO7MlSrG5JY7G5/Fom/hJlHmFkgkslnKsXbDRLqpKQUpl3pHM5tfFJsCXa3Q+8SnWKRLaapQFZtfc3Huc9r7RyvkbBRrS6cLKZZUoBCaiKiEEuzs/MUvv64DxBqNMpRKfNYu1RBWQQ45hlydz29Yklo8xYXLQFAvVzClLuAQWexD747xqXpB5lCCSsqetajUkBgUhj1Y4gJGBUzEDknczhlmlkK/Fzj39IKRQCKASXIBTgAdjZwD9RAHEyUrqLkKLKSbE+12ODEvDOIKCGEsJNRz3zd+sFrVjVaGQ0yhYKWe5UT+eBgdoyBZmrmgtUPkT9RGRLZtnao52jIyPZOYGnRDGRkb1jnL3iRc5SiKlE+pJjIyADw4jlO8ZGQGURyI5UYyMii6EIRmJpeRGRkFmZMI6VGRkKYwmOkiMjIETHBMbUo9YyMiyEYRLOImlm8ajI3oqIJ5zAs/D94yMiM/2KxCdIkC4DcijbrSb+sK5aQyrbH8UxuMg+Dehmmwn/AHfhFgQOQeg/+mNRked9R2ZdnfB0gpLh+bfsA0EcQQPLIYMx2/qEajI5P8iiINKgCWlgBciw2AsPaF/HCy5ZFuYG1r9fWMjIpH9jeiw3nzXu3X1EFaBA82WGDdG9YyMhpjLpkwOfU/iYyMjImiZ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7650" y="-2193925"/>
            <a:ext cx="6105525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0.static.wix.com/media/802c1c_014d189b89b6f09688f2009b9e8586bf.jpg_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828800"/>
            <a:ext cx="466903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905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Tempus Sans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Abiotic factors</vt:lpstr>
      <vt:lpstr>plants</vt:lpstr>
      <vt:lpstr>Animals</vt:lpstr>
      <vt:lpstr>Biome of the day</vt:lpstr>
      <vt:lpstr>Today’s Biome is</vt:lpstr>
      <vt:lpstr>Abiotic</vt:lpstr>
      <vt:lpstr>Plants</vt:lpstr>
      <vt:lpstr>Animals</vt:lpstr>
      <vt:lpstr>Human Impact </vt:lpstr>
      <vt:lpstr>Cycling of Matter</vt:lpstr>
      <vt:lpstr>Water Cycle</vt:lpstr>
      <vt:lpstr>Water cycle</vt:lpstr>
      <vt:lpstr>PowerPoint Presentation</vt:lpstr>
      <vt:lpstr>PowerPoint Presentation</vt:lpstr>
      <vt:lpstr>Carbon cycle</vt:lpstr>
      <vt:lpstr>Carbon cycle</vt:lpstr>
      <vt:lpstr>PowerPoint Presentation</vt:lpstr>
      <vt:lpstr>PowerPoint Presentation</vt:lpstr>
      <vt:lpstr>Nitrogen Cycle</vt:lpstr>
      <vt:lpstr>Nitrogen cycle</vt:lpstr>
      <vt:lpstr>Nitrogen cycle</vt:lpstr>
      <vt:lpstr>Phosphorus Cycle</vt:lpstr>
      <vt:lpstr>Phosphorus Cycle</vt:lpstr>
      <vt:lpstr>PowerPoint Presentation</vt:lpstr>
      <vt:lpstr>PowerPoint Presentation</vt:lpstr>
      <vt:lpstr>PowerPoint Presentation</vt:lpstr>
      <vt:lpstr>Totd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of Matter</dc:title>
  <dc:creator>Laura.moreland</dc:creator>
  <cp:lastModifiedBy>Erin Dunlap</cp:lastModifiedBy>
  <cp:revision>43</cp:revision>
  <dcterms:created xsi:type="dcterms:W3CDTF">2014-11-12T19:30:57Z</dcterms:created>
  <dcterms:modified xsi:type="dcterms:W3CDTF">2018-08-17T11:31:49Z</dcterms:modified>
</cp:coreProperties>
</file>