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158B-B64A-4964-ACB9-8ADA38A4CDDE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8F6A-4F87-42FB-BBFA-15A8869E2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158B-B64A-4964-ACB9-8ADA38A4CDDE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8F6A-4F87-42FB-BBFA-15A8869E2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158B-B64A-4964-ACB9-8ADA38A4CDDE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8F6A-4F87-42FB-BBFA-15A8869E2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158B-B64A-4964-ACB9-8ADA38A4CDDE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8F6A-4F87-42FB-BBFA-15A8869E2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158B-B64A-4964-ACB9-8ADA38A4CDDE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8F6A-4F87-42FB-BBFA-15A8869E2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158B-B64A-4964-ACB9-8ADA38A4CDDE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8F6A-4F87-42FB-BBFA-15A8869E2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158B-B64A-4964-ACB9-8ADA38A4CDDE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8F6A-4F87-42FB-BBFA-15A8869E2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158B-B64A-4964-ACB9-8ADA38A4CDDE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8F6A-4F87-42FB-BBFA-15A8869E2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158B-B64A-4964-ACB9-8ADA38A4CDDE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8F6A-4F87-42FB-BBFA-15A8869E2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158B-B64A-4964-ACB9-8ADA38A4CDDE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8F6A-4F87-42FB-BBFA-15A8869E2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158B-B64A-4964-ACB9-8ADA38A4CDDE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78F6A-4F87-42FB-BBFA-15A8869E2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5158B-B64A-4964-ACB9-8ADA38A4CDDE}" type="datetimeFigureOut">
              <a:rPr lang="en-US" smtClean="0"/>
              <a:pPr/>
              <a:t>8/13/2019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78F6A-4F87-42FB-BBFA-15A8869E2E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opperplate Gothic Bold" pitchFamily="34" charset="0"/>
              </a:rPr>
              <a:t>Succession in Ecosystems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l">
              <a:buAutoNum type="arabicPeriod"/>
            </a:pPr>
            <a:r>
              <a:rPr lang="en-US" dirty="0" smtClean="0"/>
              <a:t>What is ecological succession?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What is a pioneer species?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What is the difference between primary and secondary succession?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377950" y="762000"/>
            <a:ext cx="6516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u="sng">
                <a:solidFill>
                  <a:schemeClr val="tx2"/>
                </a:solidFill>
                <a:latin typeface="Copperplate Gothic Bold" pitchFamily="34" charset="0"/>
                <a:cs typeface="Arial" pitchFamily="34" charset="0"/>
              </a:rPr>
              <a:t>Primary succession-</a:t>
            </a:r>
          </a:p>
        </p:txBody>
      </p:sp>
      <p:pic>
        <p:nvPicPr>
          <p:cNvPr id="14339" name="Picture 3" descr="succes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0"/>
            <a:ext cx="7848600" cy="4843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Copperplate Gothic Bold" pitchFamily="34" charset="0"/>
                <a:cs typeface="Arial" pitchFamily="34" charset="0"/>
              </a:rPr>
              <a:t>Secondary succession-</a:t>
            </a:r>
            <a:endParaRPr lang="en-US" dirty="0">
              <a:latin typeface="Copperplate Gothic Bold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7769225" cy="4113213"/>
          </a:xfrm>
        </p:spPr>
        <p:txBody>
          <a:bodyPr/>
          <a:lstStyle/>
          <a:p>
            <a:r>
              <a:rPr lang="en-US" dirty="0">
                <a:latin typeface="Copperplate Gothic Light" pitchFamily="34" charset="0"/>
                <a:cs typeface="Arial" pitchFamily="34" charset="0"/>
              </a:rPr>
              <a:t>sequence of community changes that takes place when a community is disrupted by natural disaster or human actions </a:t>
            </a:r>
            <a:r>
              <a:rPr lang="en-US" b="1" dirty="0">
                <a:latin typeface="Copperplate Gothic Light" pitchFamily="34" charset="0"/>
                <a:cs typeface="Arial" pitchFamily="34" charset="0"/>
              </a:rPr>
              <a:t>– takes place on existing soil</a:t>
            </a:r>
            <a:endParaRPr lang="en-US" dirty="0">
              <a:latin typeface="Copperplate Gothic Light" pitchFamily="34" charset="0"/>
              <a:cs typeface="Times New Roman" pitchFamily="18" charset="0"/>
            </a:endParaRPr>
          </a:p>
          <a:p>
            <a:endParaRPr lang="en-US" dirty="0">
              <a:latin typeface="Copperplate Gothic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Copperplate Gothic Bold" pitchFamily="34" charset="0"/>
                <a:cs typeface="Arial" pitchFamily="34" charset="0"/>
              </a:rPr>
              <a:t>Secondary succession-</a:t>
            </a:r>
            <a:endParaRPr lang="en-US" dirty="0">
              <a:latin typeface="Copperplate Gothic Bold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1062038" y="1766888"/>
            <a:ext cx="3814762" cy="4710112"/>
          </a:xfrm>
        </p:spPr>
        <p:txBody>
          <a:bodyPr/>
          <a:lstStyle/>
          <a:p>
            <a:r>
              <a:rPr lang="en-US" dirty="0">
                <a:latin typeface="Copperplate Gothic Light" pitchFamily="34" charset="0"/>
                <a:cs typeface="Arial" pitchFamily="34" charset="0"/>
              </a:rPr>
              <a:t>Ex:  </a:t>
            </a:r>
          </a:p>
          <a:p>
            <a:pPr lvl="1"/>
            <a:r>
              <a:rPr lang="en-US" dirty="0">
                <a:latin typeface="Copperplate Gothic Light" pitchFamily="34" charset="0"/>
                <a:cs typeface="Arial" pitchFamily="34" charset="0"/>
              </a:rPr>
              <a:t> A fire levels portions of a forest</a:t>
            </a:r>
            <a:endParaRPr lang="en-US" dirty="0">
              <a:latin typeface="Copperplate Gothic Light" pitchFamily="34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n-US" dirty="0">
              <a:latin typeface="Copperplate Gothic Light" pitchFamily="34" charset="0"/>
            </a:endParaRPr>
          </a:p>
        </p:txBody>
      </p:sp>
      <p:pic>
        <p:nvPicPr>
          <p:cNvPr id="1029" name="Picture 5" descr="FOREST-F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828800"/>
            <a:ext cx="3598863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Copperplate Gothic Bold" pitchFamily="34" charset="0"/>
                <a:cs typeface="Arial" pitchFamily="34" charset="0"/>
              </a:rPr>
              <a:t>Secondary succession-</a:t>
            </a:r>
            <a:endParaRPr lang="en-US" dirty="0">
              <a:latin typeface="Copperplate Gothic Bold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062038" y="1766888"/>
            <a:ext cx="3052762" cy="4710112"/>
          </a:xfrm>
        </p:spPr>
        <p:txBody>
          <a:bodyPr/>
          <a:lstStyle/>
          <a:p>
            <a:r>
              <a:rPr lang="en-US" dirty="0">
                <a:latin typeface="Copperplate Gothic Light" pitchFamily="34" charset="0"/>
                <a:cs typeface="Arial" pitchFamily="34" charset="0"/>
              </a:rPr>
              <a:t>Ex:  </a:t>
            </a:r>
          </a:p>
          <a:p>
            <a:pPr lvl="1"/>
            <a:r>
              <a:rPr lang="en-US" dirty="0">
                <a:latin typeface="Copperplate Gothic Light" pitchFamily="34" charset="0"/>
                <a:cs typeface="Arial" pitchFamily="34" charset="0"/>
              </a:rPr>
              <a:t>A farmer plows his field</a:t>
            </a:r>
          </a:p>
          <a:p>
            <a:endParaRPr lang="en-US" dirty="0">
              <a:latin typeface="Copperplate Gothic Light" pitchFamily="34" charset="0"/>
            </a:endParaRPr>
          </a:p>
        </p:txBody>
      </p:sp>
      <p:pic>
        <p:nvPicPr>
          <p:cNvPr id="26630" name="Picture 6" descr="Picture of Farmer plowing field at Batu Degaga. Taken 2005-08-12 in near Debre Zeyit and Nazret, Ethiopia by traveler mcflue2005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905000"/>
            <a:ext cx="43815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succes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28800"/>
            <a:ext cx="7086600" cy="4286250"/>
          </a:xfrm>
          <a:prstGeom prst="rect">
            <a:avLst/>
          </a:prstGeom>
          <a:noFill/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914400" y="762000"/>
            <a:ext cx="7445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u="sng">
                <a:solidFill>
                  <a:schemeClr val="tx2"/>
                </a:solidFill>
                <a:latin typeface="Copperplate Gothic Bold" pitchFamily="34" charset="0"/>
                <a:cs typeface="Arial" pitchFamily="34" charset="0"/>
              </a:rPr>
              <a:t>Secondary succession-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914400" y="762000"/>
            <a:ext cx="7445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 u="sng">
                <a:solidFill>
                  <a:schemeClr val="tx2"/>
                </a:solidFill>
                <a:latin typeface="Copperplate Gothic Bold" pitchFamily="34" charset="0"/>
                <a:cs typeface="Arial" pitchFamily="34" charset="0"/>
              </a:rPr>
              <a:t>Secondary succession-</a:t>
            </a:r>
          </a:p>
        </p:txBody>
      </p:sp>
      <p:pic>
        <p:nvPicPr>
          <p:cNvPr id="15365" name="Picture 5" descr="Succes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58963"/>
            <a:ext cx="7620000" cy="4770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8229600" cy="1676400"/>
          </a:xfrm>
        </p:spPr>
        <p:txBody>
          <a:bodyPr/>
          <a:lstStyle/>
          <a:p>
            <a:r>
              <a:rPr lang="en-US" dirty="0"/>
              <a:t>Create a Venn Diagram comparing &amp; contrasting primary and secondary succession.</a:t>
            </a: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1524000" y="2514600"/>
            <a:ext cx="4038600" cy="39624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3657600" y="2514600"/>
            <a:ext cx="4038600" cy="39624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81000" y="2362200"/>
            <a:ext cx="1752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Primary (4)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553200" y="2209800"/>
            <a:ext cx="2133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Secondary    </a:t>
            </a:r>
          </a:p>
          <a:p>
            <a:pPr>
              <a:spcBef>
                <a:spcPct val="50000"/>
              </a:spcBef>
            </a:pPr>
            <a:r>
              <a:rPr lang="en-US" sz="3200"/>
              <a:t>        (4)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4038600" y="19812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Both (3)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0"/>
            <a:ext cx="8229600" cy="6858000"/>
          </a:xfrm>
        </p:spPr>
        <p:txBody>
          <a:bodyPr/>
          <a:lstStyle/>
          <a:p>
            <a:r>
              <a:rPr lang="en-US" dirty="0"/>
              <a:t>The following words or phrases MUST be included in your Venn Diagram</a:t>
            </a:r>
          </a:p>
          <a:p>
            <a:pPr lvl="1"/>
            <a:r>
              <a:rPr lang="en-US" b="1"/>
              <a:t>Abandoned </a:t>
            </a:r>
            <a:r>
              <a:rPr lang="en-US" b="1" smtClean="0"/>
              <a:t>farmland</a:t>
            </a:r>
            <a:endParaRPr lang="en-US" b="1" dirty="0"/>
          </a:p>
          <a:p>
            <a:pPr lvl="1"/>
            <a:r>
              <a:rPr lang="en-US" b="1" dirty="0"/>
              <a:t>Reaches a climax community</a:t>
            </a:r>
          </a:p>
          <a:p>
            <a:pPr lvl="1"/>
            <a:r>
              <a:rPr lang="en-US" b="1" dirty="0"/>
              <a:t>Cooled lava</a:t>
            </a:r>
          </a:p>
          <a:p>
            <a:pPr lvl="1"/>
            <a:r>
              <a:rPr lang="en-US" b="1" dirty="0"/>
              <a:t>Happens slower</a:t>
            </a:r>
          </a:p>
          <a:p>
            <a:pPr lvl="1"/>
            <a:r>
              <a:rPr lang="en-US" b="1" dirty="0"/>
              <a:t>Begins on existing soil</a:t>
            </a:r>
          </a:p>
          <a:p>
            <a:pPr lvl="1"/>
            <a:r>
              <a:rPr lang="en-US" b="1" dirty="0"/>
              <a:t>Forest fire</a:t>
            </a:r>
          </a:p>
          <a:p>
            <a:pPr lvl="1"/>
            <a:r>
              <a:rPr lang="en-US" b="1" dirty="0"/>
              <a:t>Has pioneer species</a:t>
            </a:r>
          </a:p>
          <a:p>
            <a:pPr lvl="1"/>
            <a:r>
              <a:rPr lang="en-US" b="1" dirty="0"/>
              <a:t>Shows changes in the ecosystem</a:t>
            </a:r>
          </a:p>
          <a:p>
            <a:pPr lvl="1"/>
            <a:r>
              <a:rPr lang="en-US" b="1" dirty="0"/>
              <a:t>Begins on bare rock</a:t>
            </a:r>
          </a:p>
          <a:p>
            <a:pPr lvl="1"/>
            <a:r>
              <a:rPr lang="en-US" b="1" dirty="0"/>
              <a:t>Abandoned parking lot</a:t>
            </a:r>
          </a:p>
          <a:p>
            <a:pPr lvl="1"/>
            <a:r>
              <a:rPr lang="en-US" b="1" dirty="0"/>
              <a:t>Happens faster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Copperplate Gothic Bold" pitchFamily="34" charset="0"/>
                <a:cs typeface="Arial" pitchFamily="34" charset="0"/>
              </a:rPr>
              <a:t>Succession</a:t>
            </a:r>
            <a:r>
              <a:rPr lang="en-US" b="1" dirty="0">
                <a:latin typeface="Copperplate Gothic Bold" pitchFamily="34" charset="0"/>
                <a:cs typeface="Arial" pitchFamily="34" charset="0"/>
              </a:rPr>
              <a:t>-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7769225" cy="4113213"/>
          </a:xfrm>
        </p:spPr>
        <p:txBody>
          <a:bodyPr/>
          <a:lstStyle/>
          <a:p>
            <a:r>
              <a:rPr lang="en-US" dirty="0">
                <a:latin typeface="Copperplate Gothic Light" pitchFamily="34" charset="0"/>
                <a:cs typeface="Arial" pitchFamily="34" charset="0"/>
              </a:rPr>
              <a:t>a series of changes in a community in which new populations of organisms gradually replace existing ones</a:t>
            </a:r>
            <a:r>
              <a:rPr lang="en-US" dirty="0">
                <a:latin typeface="Copperplate Gothic Light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Copperplate Gothic Bold" pitchFamily="34" charset="0"/>
                <a:cs typeface="Times New Roman" pitchFamily="18" charset="0"/>
              </a:rPr>
              <a:t>Primary succession</a:t>
            </a:r>
            <a:r>
              <a:rPr lang="en-US" dirty="0">
                <a:latin typeface="Copperplate Gothic Bold" pitchFamily="34" charset="0"/>
                <a:cs typeface="Arial" pitchFamily="34" charset="0"/>
              </a:rPr>
              <a:t>-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pperplate Gothic Light" pitchFamily="34" charset="0"/>
                <a:cs typeface="Arial" pitchFamily="34" charset="0"/>
              </a:rPr>
              <a:t>colonization of new sites by communities of organisms </a:t>
            </a:r>
            <a:r>
              <a:rPr lang="en-US" b="1" dirty="0">
                <a:latin typeface="Copperplate Gothic Light" pitchFamily="34" charset="0"/>
                <a:cs typeface="Arial" pitchFamily="34" charset="0"/>
              </a:rPr>
              <a:t>– takes place on bare rock</a:t>
            </a:r>
            <a:r>
              <a:rPr lang="en-US" dirty="0">
                <a:latin typeface="Copperplate Gothic Light" pitchFamily="34" charset="0"/>
              </a:rPr>
              <a:t> </a:t>
            </a:r>
          </a:p>
        </p:txBody>
      </p:sp>
      <p:pic>
        <p:nvPicPr>
          <p:cNvPr id="10245" name="Picture 5" descr="red-lich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429000"/>
            <a:ext cx="54864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Copperplate Gothic Bold" pitchFamily="34" charset="0"/>
                <a:cs typeface="Times New Roman" pitchFamily="18" charset="0"/>
              </a:rPr>
              <a:t>Primary succession</a:t>
            </a:r>
            <a:r>
              <a:rPr lang="en-US" dirty="0">
                <a:latin typeface="Copperplate Gothic Bold" pitchFamily="34" charset="0"/>
                <a:cs typeface="Arial" pitchFamily="34" charset="0"/>
              </a:rPr>
              <a:t>-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7769225" cy="4113213"/>
          </a:xfrm>
        </p:spPr>
        <p:txBody>
          <a:bodyPr/>
          <a:lstStyle/>
          <a:p>
            <a:r>
              <a:rPr lang="en-US" sz="3600" dirty="0">
                <a:latin typeface="Copperplate Gothic Light" pitchFamily="34" charset="0"/>
                <a:cs typeface="Arial" pitchFamily="34" charset="0"/>
              </a:rPr>
              <a:t>New bare rock</a:t>
            </a:r>
            <a:r>
              <a:rPr lang="en-US" sz="3600" dirty="0">
                <a:latin typeface="Copperplate Gothic Light" pitchFamily="34" charset="0"/>
              </a:rPr>
              <a:t> comes from 2 sources:</a:t>
            </a:r>
            <a:r>
              <a:rPr lang="en-US" dirty="0">
                <a:latin typeface="Copperplate Gothic Light" pitchFamily="34" charset="0"/>
              </a:rPr>
              <a:t> </a:t>
            </a:r>
          </a:p>
          <a:p>
            <a:pPr lvl="1"/>
            <a:r>
              <a:rPr lang="en-US" sz="3200" dirty="0">
                <a:latin typeface="Copperplate Gothic Light" pitchFamily="34" charset="0"/>
              </a:rPr>
              <a:t>1. volcanic lava flow cools and forms rock</a:t>
            </a:r>
          </a:p>
        </p:txBody>
      </p:sp>
      <p:pic>
        <p:nvPicPr>
          <p:cNvPr id="23558" name="Picture 6" descr="hawaii_382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038600"/>
            <a:ext cx="4648200" cy="258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Copperplate Gothic Bold" pitchFamily="34" charset="0"/>
                <a:cs typeface="Times New Roman" pitchFamily="18" charset="0"/>
              </a:rPr>
              <a:t>Primary succession</a:t>
            </a:r>
            <a:r>
              <a:rPr lang="en-US" dirty="0">
                <a:latin typeface="Copperplate Gothic Bold" pitchFamily="34" charset="0"/>
                <a:cs typeface="Arial" pitchFamily="34" charset="0"/>
              </a:rPr>
              <a:t>-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52600"/>
            <a:ext cx="7769225" cy="4113213"/>
          </a:xfrm>
        </p:spPr>
        <p:txBody>
          <a:bodyPr/>
          <a:lstStyle/>
          <a:p>
            <a:r>
              <a:rPr lang="en-US" sz="3600" dirty="0">
                <a:latin typeface="Copperplate Gothic Light" pitchFamily="34" charset="0"/>
                <a:cs typeface="Arial" pitchFamily="34" charset="0"/>
              </a:rPr>
              <a:t>New bare rock</a:t>
            </a:r>
            <a:r>
              <a:rPr lang="en-US" sz="3600" dirty="0">
                <a:latin typeface="Copperplate Gothic Light" pitchFamily="34" charset="0"/>
              </a:rPr>
              <a:t> comes from 2 sources:</a:t>
            </a:r>
            <a:r>
              <a:rPr lang="en-US" dirty="0">
                <a:latin typeface="Copperplate Gothic Light" pitchFamily="34" charset="0"/>
              </a:rPr>
              <a:t> </a:t>
            </a:r>
            <a:endParaRPr lang="en-US" sz="3600" dirty="0">
              <a:latin typeface="Copperplate Gothic Light" pitchFamily="34" charset="0"/>
            </a:endParaRPr>
          </a:p>
          <a:p>
            <a:pPr lvl="1"/>
            <a:r>
              <a:rPr lang="en-US" sz="3200" dirty="0">
                <a:latin typeface="Copperplate Gothic Light" pitchFamily="34" charset="0"/>
              </a:rPr>
              <a:t>2. Glaciers retreat and expose rock</a:t>
            </a:r>
          </a:p>
        </p:txBody>
      </p:sp>
      <p:pic>
        <p:nvPicPr>
          <p:cNvPr id="24581" name="Picture 5" descr="Holg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581400"/>
            <a:ext cx="4800600" cy="3008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Copperplate Gothic Bold" pitchFamily="34" charset="0"/>
                <a:cs typeface="Arial" pitchFamily="34" charset="0"/>
              </a:rPr>
              <a:t>Pioneer organisms-</a:t>
            </a:r>
            <a:endParaRPr lang="en-US" dirty="0">
              <a:latin typeface="Copperplate Gothic Bold" pitchFamily="34" charset="0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69225" cy="4113213"/>
          </a:xfrm>
        </p:spPr>
        <p:txBody>
          <a:bodyPr/>
          <a:lstStyle/>
          <a:p>
            <a:r>
              <a:rPr lang="en-US" dirty="0">
                <a:latin typeface="Copperplate Gothic Light" pitchFamily="34" charset="0"/>
                <a:cs typeface="Arial" pitchFamily="34" charset="0"/>
              </a:rPr>
              <a:t>the first organisms to colonize a new</a:t>
            </a:r>
            <a:r>
              <a:rPr lang="en-US" b="1" dirty="0">
                <a:latin typeface="Copperplate Gothic Light" pitchFamily="34" charset="0"/>
                <a:cs typeface="Arial" pitchFamily="34" charset="0"/>
              </a:rPr>
              <a:t> </a:t>
            </a:r>
            <a:r>
              <a:rPr lang="en-US" dirty="0">
                <a:latin typeface="Copperplate Gothic Light" pitchFamily="34" charset="0"/>
                <a:cs typeface="Arial" pitchFamily="34" charset="0"/>
              </a:rPr>
              <a:t>site</a:t>
            </a:r>
            <a:r>
              <a:rPr lang="en-US" dirty="0">
                <a:latin typeface="Copperplate Gothic Light" pitchFamily="34" charset="0"/>
              </a:rPr>
              <a:t> </a:t>
            </a:r>
          </a:p>
          <a:p>
            <a:pPr lvl="1"/>
            <a:r>
              <a:rPr lang="en-US" dirty="0">
                <a:latin typeface="Copperplate Gothic Light" pitchFamily="34" charset="0"/>
                <a:cs typeface="Arial" pitchFamily="34" charset="0"/>
              </a:rPr>
              <a:t>Ex: lichens are the first to colonize lava rocks</a:t>
            </a:r>
            <a:r>
              <a:rPr lang="en-US" dirty="0">
                <a:latin typeface="Copperplate Gothic Light" pitchFamily="34" charset="0"/>
              </a:rPr>
              <a:t> </a:t>
            </a:r>
          </a:p>
        </p:txBody>
      </p:sp>
      <p:pic>
        <p:nvPicPr>
          <p:cNvPr id="9221" name="Picture 5" descr="lichen%20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810000"/>
            <a:ext cx="4286250" cy="2868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Copperplate Gothic Bold" pitchFamily="34" charset="0"/>
                <a:cs typeface="Arial" pitchFamily="34" charset="0"/>
              </a:rPr>
              <a:t>Primary Succession</a:t>
            </a:r>
            <a:r>
              <a:rPr lang="en-US" b="1" dirty="0">
                <a:latin typeface="Copperplate Gothic Bold" pitchFamily="34" charset="0"/>
                <a:cs typeface="Arial" pitchFamily="34" charset="0"/>
              </a:rPr>
              <a:t>-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1270" name="Picture 6" descr="pr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28800"/>
            <a:ext cx="8153400" cy="4724400"/>
          </a:xfrm>
          <a:prstGeom prst="rect">
            <a:avLst/>
          </a:prstGeom>
          <a:noFill/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914400" y="22860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pperplate Gothic Light" pitchFamily="34" charset="0"/>
              </a:rPr>
              <a:t>Rock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1447800" y="2743200"/>
            <a:ext cx="381000" cy="205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Copperplate Gothic Bold" pitchFamily="34" charset="0"/>
                <a:cs typeface="Arial" pitchFamily="34" charset="0"/>
              </a:rPr>
              <a:t>Climax community-</a:t>
            </a:r>
            <a:endParaRPr lang="en-US" dirty="0">
              <a:latin typeface="Copperplate Gothic Bold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7769225" cy="4113213"/>
          </a:xfrm>
        </p:spPr>
        <p:txBody>
          <a:bodyPr/>
          <a:lstStyle/>
          <a:p>
            <a:r>
              <a:rPr lang="en-US" dirty="0">
                <a:latin typeface="Copperplate Gothic Light" pitchFamily="34" charset="0"/>
                <a:cs typeface="Arial" pitchFamily="34" charset="0"/>
              </a:rPr>
              <a:t>a stable, mature community that undergoes little or no succession</a:t>
            </a:r>
            <a:endParaRPr lang="en-US" dirty="0">
              <a:latin typeface="Copperplate Gothic Light" pitchFamily="34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n-US" dirty="0">
              <a:latin typeface="Copperplate Gothic Light" pitchFamily="34" charset="0"/>
            </a:endParaRPr>
          </a:p>
        </p:txBody>
      </p:sp>
      <p:pic>
        <p:nvPicPr>
          <p:cNvPr id="32772" name="Picture 4" descr="j04067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048000"/>
            <a:ext cx="44958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Copperplate Gothic Bold" pitchFamily="34" charset="0"/>
                <a:cs typeface="Arial" pitchFamily="34" charset="0"/>
              </a:rPr>
              <a:t>Climax community-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69225" cy="4113213"/>
          </a:xfrm>
        </p:spPr>
        <p:txBody>
          <a:bodyPr/>
          <a:lstStyle/>
          <a:p>
            <a:r>
              <a:rPr lang="en-US" dirty="0">
                <a:latin typeface="Copperplate Gothic Light" pitchFamily="34" charset="0"/>
                <a:cs typeface="Arial" pitchFamily="34" charset="0"/>
              </a:rPr>
              <a:t>Ex: In most </a:t>
            </a:r>
            <a:r>
              <a:rPr lang="en-US" dirty="0" smtClean="0">
                <a:latin typeface="Copperplate Gothic Light" pitchFamily="34" charset="0"/>
                <a:cs typeface="Arial" pitchFamily="34" charset="0"/>
              </a:rPr>
              <a:t>of </a:t>
            </a:r>
            <a:r>
              <a:rPr lang="en-US" dirty="0" err="1" smtClean="0">
                <a:latin typeface="Copperplate Gothic Light" pitchFamily="34" charset="0"/>
                <a:cs typeface="Arial" pitchFamily="34" charset="0"/>
              </a:rPr>
              <a:t>georgia</a:t>
            </a:r>
            <a:r>
              <a:rPr lang="en-US" dirty="0" smtClean="0">
                <a:latin typeface="Copperplate Gothic Light" pitchFamily="34" charset="0"/>
                <a:cs typeface="Arial" pitchFamily="34" charset="0"/>
              </a:rPr>
              <a:t>, </a:t>
            </a:r>
            <a:r>
              <a:rPr lang="en-US" dirty="0">
                <a:latin typeface="Copperplate Gothic Light" pitchFamily="34" charset="0"/>
                <a:cs typeface="Arial" pitchFamily="34" charset="0"/>
              </a:rPr>
              <a:t>the climax community would be a</a:t>
            </a:r>
            <a:r>
              <a:rPr lang="en-US" dirty="0">
                <a:latin typeface="Copperplate Gothic Light" pitchFamily="34" charset="0"/>
                <a:cs typeface="Times New Roman" pitchFamily="18" charset="0"/>
              </a:rPr>
              <a:t> </a:t>
            </a:r>
            <a:r>
              <a:rPr lang="en-US" dirty="0">
                <a:latin typeface="Copperplate Gothic Light" pitchFamily="34" charset="0"/>
                <a:cs typeface="Arial" pitchFamily="34" charset="0"/>
              </a:rPr>
              <a:t>deciduous oak–hickory forest</a:t>
            </a:r>
            <a:r>
              <a:rPr lang="en-US" dirty="0">
                <a:latin typeface="Copperplate Gothic Light" pitchFamily="34" charset="0"/>
              </a:rPr>
              <a:t>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93888" y="2182813"/>
            <a:ext cx="5357812" cy="2438400"/>
            <a:chOff x="0" y="0"/>
            <a:chExt cx="3375" cy="1536"/>
          </a:xfrm>
        </p:grpSpPr>
        <p:sp>
          <p:nvSpPr>
            <p:cNvPr id="3379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375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798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375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r">
                <a:spcBef>
                  <a:spcPct val="0"/>
                </a:spcBef>
              </a:pPr>
              <a:r>
                <a:rPr lang="en-US" sz="800">
                  <a:latin typeface="Arial" pitchFamily="34" charset="0"/>
                  <a:cs typeface="Arial" pitchFamily="34" charset="0"/>
                </a:rPr>
                <a:t>  </a:t>
              </a:r>
              <a:r>
                <a:rPr lang="en-US" sz="15400">
                  <a:latin typeface="Arial" pitchFamily="34" charset="0"/>
                  <a:cs typeface="Arial" pitchFamily="34" charset="0"/>
                </a:rPr>
                <a:t> </a:t>
              </a:r>
              <a:r>
                <a:rPr lang="en-US" sz="800">
                  <a:latin typeface="Arial" pitchFamily="34" charset="0"/>
                  <a:cs typeface="Arial" pitchFamily="34" charset="0"/>
                </a:rPr>
                <a:t>                                                           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33799" name="Picture 7" descr="Conservation Forestry Pro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352800"/>
            <a:ext cx="4202113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272</Words>
  <Application>Microsoft Office PowerPoint</Application>
  <PresentationFormat>On-screen Show (4:3)</PresentationFormat>
  <Paragraphs>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Copperplate Gothic Bold</vt:lpstr>
      <vt:lpstr>Copperplate Gothic Light</vt:lpstr>
      <vt:lpstr>Times New Roman</vt:lpstr>
      <vt:lpstr>Office Theme</vt:lpstr>
      <vt:lpstr>Succession in Ecosystems</vt:lpstr>
      <vt:lpstr>Succession- </vt:lpstr>
      <vt:lpstr>Primary succession-</vt:lpstr>
      <vt:lpstr>Primary succession-</vt:lpstr>
      <vt:lpstr>Primary succession-</vt:lpstr>
      <vt:lpstr>Pioneer organisms-</vt:lpstr>
      <vt:lpstr>Primary Succession- </vt:lpstr>
      <vt:lpstr>Climax community-</vt:lpstr>
      <vt:lpstr>Climax community-</vt:lpstr>
      <vt:lpstr>PowerPoint Presentation</vt:lpstr>
      <vt:lpstr>Secondary succession-</vt:lpstr>
      <vt:lpstr>Secondary succession-</vt:lpstr>
      <vt:lpstr>Secondary succession-</vt:lpstr>
      <vt:lpstr>PowerPoint Presentation</vt:lpstr>
      <vt:lpstr>PowerPoint Presentation</vt:lpstr>
      <vt:lpstr>PowerPoint Presentation</vt:lpstr>
      <vt:lpstr>PowerPoint Presentation</vt:lpstr>
    </vt:vector>
  </TitlesOfParts>
  <Company>Barrow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11.18</dc:title>
  <dc:creator>Laura.moreland</dc:creator>
  <cp:lastModifiedBy>Erin Dunlap</cp:lastModifiedBy>
  <cp:revision>18</cp:revision>
  <dcterms:created xsi:type="dcterms:W3CDTF">2014-11-17T13:43:02Z</dcterms:created>
  <dcterms:modified xsi:type="dcterms:W3CDTF">2019-08-13T16:24:30Z</dcterms:modified>
</cp:coreProperties>
</file>