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94" r:id="rId6"/>
    <p:sldId id="260" r:id="rId7"/>
    <p:sldId id="272" r:id="rId8"/>
    <p:sldId id="271" r:id="rId9"/>
    <p:sldId id="261" r:id="rId10"/>
    <p:sldId id="262" r:id="rId11"/>
    <p:sldId id="263" r:id="rId12"/>
    <p:sldId id="265" r:id="rId13"/>
    <p:sldId id="266" r:id="rId14"/>
    <p:sldId id="270" r:id="rId15"/>
    <p:sldId id="267" r:id="rId16"/>
    <p:sldId id="268" r:id="rId17"/>
    <p:sldId id="295" r:id="rId18"/>
    <p:sldId id="29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86" autoAdjust="0"/>
  </p:normalViewPr>
  <p:slideViewPr>
    <p:cSldViewPr>
      <p:cViewPr varScale="1">
        <p:scale>
          <a:sx n="105" d="100"/>
          <a:sy n="105" d="100"/>
        </p:scale>
        <p:origin x="171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" y="1152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D9B9-3184-4C3B-AAEB-FB56411CB311}" type="datetimeFigureOut">
              <a:rPr lang="en-US" smtClean="0"/>
              <a:pPr/>
              <a:t>8/5/2019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EAF-9642-4E6D-8203-11C3BE18727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D9B9-3184-4C3B-AAEB-FB56411CB311}" type="datetimeFigureOut">
              <a:rPr lang="en-US" smtClean="0"/>
              <a:pPr/>
              <a:t>8/5/2019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EAF-9642-4E6D-8203-11C3BE18727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D9B9-3184-4C3B-AAEB-FB56411CB311}" type="datetimeFigureOut">
              <a:rPr lang="en-US" smtClean="0"/>
              <a:pPr/>
              <a:t>8/5/2019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EAF-9642-4E6D-8203-11C3BE18727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D9B9-3184-4C3B-AAEB-FB56411CB311}" type="datetimeFigureOut">
              <a:rPr lang="en-US" smtClean="0"/>
              <a:pPr/>
              <a:t>8/5/2019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EAF-9642-4E6D-8203-11C3BE18727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D9B9-3184-4C3B-AAEB-FB56411CB311}" type="datetimeFigureOut">
              <a:rPr lang="en-US" smtClean="0"/>
              <a:pPr/>
              <a:t>8/5/2019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EAF-9642-4E6D-8203-11C3BE18727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D9B9-3184-4C3B-AAEB-FB56411CB311}" type="datetimeFigureOut">
              <a:rPr lang="en-US" smtClean="0"/>
              <a:pPr/>
              <a:t>8/5/2019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EAF-9642-4E6D-8203-11C3BE18727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D9B9-3184-4C3B-AAEB-FB56411CB311}" type="datetimeFigureOut">
              <a:rPr lang="en-US" smtClean="0"/>
              <a:pPr/>
              <a:t>8/5/2019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EAF-9642-4E6D-8203-11C3BE18727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D9B9-3184-4C3B-AAEB-FB56411CB311}" type="datetimeFigureOut">
              <a:rPr lang="en-US" smtClean="0"/>
              <a:pPr/>
              <a:t>8/5/2019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EAF-9642-4E6D-8203-11C3BE18727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D9B9-3184-4C3B-AAEB-FB56411CB311}" type="datetimeFigureOut">
              <a:rPr lang="en-US" smtClean="0"/>
              <a:pPr/>
              <a:t>8/5/2019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EAF-9642-4E6D-8203-11C3BE18727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D9B9-3184-4C3B-AAEB-FB56411CB311}" type="datetimeFigureOut">
              <a:rPr lang="en-US" smtClean="0"/>
              <a:pPr/>
              <a:t>8/5/2019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EAF-9642-4E6D-8203-11C3BE18727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D9B9-3184-4C3B-AAEB-FB56411CB311}" type="datetimeFigureOut">
              <a:rPr lang="en-US" smtClean="0"/>
              <a:pPr/>
              <a:t>8/5/2019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EAF-9642-4E6D-8203-11C3BE18727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7D9B9-3184-4C3B-AAEB-FB56411CB311}" type="datetimeFigureOut">
              <a:rPr lang="en-US" smtClean="0"/>
              <a:pPr/>
              <a:t>8/5/2019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313EAF-9642-4E6D-8203-11C3BE18727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ww.youtube.com/watch?v=Go_LIz7kTo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hyperlink" Target="https://vimeo.com/86466357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google.com/url?sa=i&amp;rct=j&amp;q=carrying%20capacity?&amp;source=images&amp;cd=&amp;cad=rja&amp;uact=8&amp;ved=0CAcQjRw&amp;url=http://www.rpdp.net/sciencetips_v3/L8C4.htm&amp;ei=3I5rVPeXOMfOsQT7kIBI&amp;bvm=bv.79908130,d.cWc&amp;psig=AFQjCNFUNstj_MSM5jIrMdBAe_EoaJ72JQ&amp;ust=1416421437931706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Relationships in Communities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What is exponential growth and logistic growth?</a:t>
            </a:r>
          </a:p>
          <a:p>
            <a:pPr marL="514350" indent="-514350">
              <a:buAutoNum type="arabicPeriod"/>
            </a:pPr>
            <a:r>
              <a:rPr lang="en-US" dirty="0" smtClean="0"/>
              <a:t>What type of relationships can organisms have?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Predator-prey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interaction between two organisms in which one organism, the predator, kills and eats the other organism, the prey</a:t>
            </a:r>
            <a:endParaRPr lang="en-US" dirty="0"/>
          </a:p>
        </p:txBody>
      </p:sp>
      <p:pic>
        <p:nvPicPr>
          <p:cNvPr id="19458" name="Picture 2" descr="http://www.humanewatch.org/images/uploads/predator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124200"/>
            <a:ext cx="6096000" cy="37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arasitism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relationship in which one species, the parasite, benefits from the other species, the host, which is harmed</a:t>
            </a:r>
          </a:p>
          <a:p>
            <a:r>
              <a:rPr lang="en-US" dirty="0" smtClean="0">
                <a:hlinkClick r:id="rId2"/>
              </a:rPr>
              <a:t>zombie!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18434" name="Picture 2" descr="http://www.uj.ac.za/EN/Faculties/science/departments/zoology/CAR/Research%20Projects/PublishingImages/Project%2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757136"/>
            <a:ext cx="3886200" cy="3100864"/>
          </a:xfrm>
          <a:prstGeom prst="rect">
            <a:avLst/>
          </a:prstGeom>
          <a:noFill/>
        </p:spPr>
      </p:pic>
      <p:pic>
        <p:nvPicPr>
          <p:cNvPr id="18436" name="Picture 4" descr="http://upload.wikimedia.org/wikipedia/commons/b/bf/Hookworm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3750269"/>
            <a:ext cx="4648200" cy="31077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81600" cy="1143000"/>
          </a:xfrm>
        </p:spPr>
        <p:txBody>
          <a:bodyPr/>
          <a:lstStyle/>
          <a:p>
            <a:r>
              <a:rPr lang="en-US" dirty="0"/>
              <a:t>M</a:t>
            </a:r>
            <a:r>
              <a:rPr lang="en-US" dirty="0" smtClean="0"/>
              <a:t>utualism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953000" cy="1752600"/>
          </a:xfrm>
        </p:spPr>
        <p:txBody>
          <a:bodyPr/>
          <a:lstStyle/>
          <a:p>
            <a:r>
              <a:rPr lang="en-US" dirty="0" smtClean="0"/>
              <a:t>A relationship between two species in which both species benefit</a:t>
            </a:r>
            <a:endParaRPr lang="en-US" dirty="0"/>
          </a:p>
        </p:txBody>
      </p:sp>
      <p:pic>
        <p:nvPicPr>
          <p:cNvPr id="4" name="Picture 2" descr="https://classconnection.s3.amazonaws.com/740/flashcards/1452740/jpg/picture513348821258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" y="3396152"/>
            <a:ext cx="4972050" cy="3461848"/>
          </a:xfrm>
          <a:prstGeom prst="rect">
            <a:avLst/>
          </a:prstGeom>
          <a:noFill/>
        </p:spPr>
      </p:pic>
      <p:pic>
        <p:nvPicPr>
          <p:cNvPr id="17410" name="Picture 2" descr="https://c1.staticflickr.com/9/8148/7157417186_112d4fc995_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352800"/>
            <a:ext cx="4694672" cy="3505200"/>
          </a:xfrm>
          <a:prstGeom prst="rect">
            <a:avLst/>
          </a:prstGeom>
          <a:noFill/>
        </p:spPr>
      </p:pic>
      <p:pic>
        <p:nvPicPr>
          <p:cNvPr id="9218" name="Picture 2" descr="http://images5.fanpop.com/image/photos/30100000/Timon-and-Pumba-timon-and-pumba-30198675-720-59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0"/>
            <a:ext cx="3757120" cy="335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ommensalism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relationship between two organisms in which one organism benefits and the other is unaffected</a:t>
            </a:r>
            <a:endParaRPr lang="en-US" dirty="0"/>
          </a:p>
        </p:txBody>
      </p:sp>
      <p:pic>
        <p:nvPicPr>
          <p:cNvPr id="16388" name="Picture 4" descr="http://images.tutorvista.com/content/biotic-community/commensalism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3733800"/>
            <a:ext cx="4202953" cy="2896631"/>
          </a:xfrm>
          <a:prstGeom prst="rect">
            <a:avLst/>
          </a:prstGeom>
          <a:noFill/>
        </p:spPr>
      </p:pic>
      <p:pic>
        <p:nvPicPr>
          <p:cNvPr id="16390" name="Picture 6" descr="http://images.nationalgeographic.com/wpf/media-live/photos/000/176/cache/sea-anemone02-crab_17643_600x4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200" y="3429000"/>
            <a:ext cx="4368800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ompetition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species compete for resources</a:t>
            </a:r>
            <a:endParaRPr lang="en-US" dirty="0"/>
          </a:p>
        </p:txBody>
      </p:sp>
      <p:pic>
        <p:nvPicPr>
          <p:cNvPr id="12290" name="Picture 2" descr="http://ecologysite.weebly.com/uploads/1/8/3/4/18345645/42533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438400"/>
            <a:ext cx="4895850" cy="4543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Niche and habitat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Niche: </a:t>
            </a:r>
            <a:r>
              <a:rPr lang="en-US" dirty="0" smtClean="0"/>
              <a:t>The unique position occupied by a species, where it lives and what it does in an environment (an organism’s </a:t>
            </a:r>
            <a:r>
              <a:rPr lang="en-US" dirty="0" smtClean="0">
                <a:solidFill>
                  <a:srgbClr val="FF0000"/>
                </a:solidFill>
              </a:rPr>
              <a:t>“job”)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Habitat: </a:t>
            </a:r>
            <a:r>
              <a:rPr lang="en-US" dirty="0" smtClean="0"/>
              <a:t>Where an organism lives in an environment (an organism’s “</a:t>
            </a:r>
            <a:r>
              <a:rPr lang="en-US" dirty="0" smtClean="0">
                <a:solidFill>
                  <a:srgbClr val="FF0000"/>
                </a:solidFill>
              </a:rPr>
              <a:t>address”)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5362" name="Picture 2" descr="http://www.businesspundit.com/wp-content/uploads/2010/02/nich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66440" y="1828800"/>
            <a:ext cx="4777560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Keystone species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species that is critical to an ecosystem because the species affects the survival and number of any other species in its community</a:t>
            </a:r>
            <a:endParaRPr lang="en-US" dirty="0"/>
          </a:p>
        </p:txBody>
      </p:sp>
      <p:pic>
        <p:nvPicPr>
          <p:cNvPr id="14338" name="Picture 2" descr="http://seaotters.com/wp-content/uploads/2013/05/640x360-no-otters-no-kelp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3352801"/>
            <a:ext cx="6231465" cy="3505200"/>
          </a:xfrm>
          <a:prstGeom prst="rect">
            <a:avLst/>
          </a:prstGeom>
          <a:noFill/>
        </p:spPr>
      </p:pic>
      <p:pic>
        <p:nvPicPr>
          <p:cNvPr id="14340" name="Picture 4" descr="http://fall11marinecology.providence.wikispaces.net/file/view/sea-otter.jpg/274922548/267x266/sea-ot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31570" y="3352800"/>
            <a:ext cx="3212430" cy="350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Wolves can change rivers.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2057400" cy="838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hlinkClick r:id="rId2"/>
              </a:rPr>
              <a:t>No, really. </a:t>
            </a:r>
            <a:endParaRPr lang="en-US" dirty="0"/>
          </a:p>
        </p:txBody>
      </p:sp>
      <p:pic>
        <p:nvPicPr>
          <p:cNvPr id="4" name="Picture 3" descr="ANIMALES CARNÍVOROS SE ALIMENTAN DE OTROS ANIMALES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438401"/>
            <a:ext cx="6669823" cy="3638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73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carrying capacity?</a:t>
            </a:r>
            <a:endParaRPr lang="en-US" dirty="0"/>
          </a:p>
        </p:txBody>
      </p:sp>
      <p:pic>
        <p:nvPicPr>
          <p:cNvPr id="46082" name="Picture 2" descr="http://t1.gstatic.com/images?q=tbn:ANd9GcQkMybo-WQPs6BjlyWPjNso7_EzLw787eT3WwE5efdYgImoW73V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430707"/>
            <a:ext cx="8001000" cy="4058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opulation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population is made up of a group of organisms of the same species that live together in an area and interbreed</a:t>
            </a:r>
          </a:p>
          <a:p>
            <a:r>
              <a:rPr lang="en-US" dirty="0" smtClean="0"/>
              <a:t>Populations can be big or small but the environment must be able to support the population </a:t>
            </a:r>
            <a:endParaRPr lang="en-US" dirty="0"/>
          </a:p>
        </p:txBody>
      </p:sp>
      <p:pic>
        <p:nvPicPr>
          <p:cNvPr id="24578" name="Picture 2" descr="http://environment.yale.edu/content/images/00003826/caribo-browser.jpg?13820280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4191000"/>
            <a:ext cx="5867400" cy="31537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Population growth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Immigration is the movement of individuals into a population (Into)</a:t>
            </a:r>
          </a:p>
          <a:p>
            <a:r>
              <a:rPr lang="en-US" dirty="0" smtClean="0"/>
              <a:t>Emigration is the movement of individuals out of a population (Exit)</a:t>
            </a:r>
            <a:endParaRPr lang="en-US" dirty="0"/>
          </a:p>
        </p:txBody>
      </p:sp>
      <p:pic>
        <p:nvPicPr>
          <p:cNvPr id="23554" name="Picture 2" descr="http://bio1152.nicerweb.com/Locked/media/med/Emigration-immigr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962400"/>
            <a:ext cx="7781925" cy="23815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Exponential growth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Occurs when numbers increase by a certain factor in each successive time period. This type of increase causes the J shaped curve.</a:t>
            </a:r>
            <a:endParaRPr lang="en-US" dirty="0"/>
          </a:p>
        </p:txBody>
      </p:sp>
      <p:pic>
        <p:nvPicPr>
          <p:cNvPr id="22530" name="Picture 2" descr="http://www.kivu.com/wp-content/uploads/2012/04/human-pop-growt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3457574"/>
            <a:ext cx="4762500" cy="34004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0178" name="Picture 2" descr="http://www.zo.utexas.edu/faculty/sjasper/images/52.2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87086"/>
            <a:ext cx="8086725" cy="61613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Logistic growth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Logistic growth is population growth that reached a maximum carrying capacity of the habitat</a:t>
            </a:r>
          </a:p>
          <a:p>
            <a:r>
              <a:rPr lang="en-US" dirty="0" smtClean="0"/>
              <a:t>Carrying capacity is the largest population that an environment can support at any given time</a:t>
            </a:r>
            <a:endParaRPr lang="en-US" dirty="0"/>
          </a:p>
        </p:txBody>
      </p:sp>
      <p:pic>
        <p:nvPicPr>
          <p:cNvPr id="21506" name="Picture 2" descr="http://education-portal.com/cimages/multimages/16/logistic_growth_grap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1981200"/>
            <a:ext cx="4763940" cy="38047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Density dependent factor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4000" dirty="0" smtClean="0"/>
              <a:t>A density dependent factor depends on the number of individuals.</a:t>
            </a:r>
          </a:p>
          <a:p>
            <a:pPr lvl="1"/>
            <a:r>
              <a:rPr lang="en-US" sz="4000" dirty="0" smtClean="0"/>
              <a:t>Example: nesting sites, food, disease </a:t>
            </a:r>
            <a:endParaRPr lang="en-US" sz="4000" dirty="0"/>
          </a:p>
        </p:txBody>
      </p:sp>
      <p:pic>
        <p:nvPicPr>
          <p:cNvPr id="1026" name="Picture 2" descr="http://ecologyforstudents101.weebly.com/uploads/1/8/7/5/18757390/1841885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0093" y="1447800"/>
            <a:ext cx="4723907" cy="419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Density independent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Variable that affect a population regardless of population density.</a:t>
            </a:r>
          </a:p>
          <a:p>
            <a:pPr lvl="1"/>
            <a:r>
              <a:rPr lang="en-US" dirty="0" smtClean="0"/>
              <a:t>Ex: weather, floods, fires</a:t>
            </a:r>
            <a:endParaRPr lang="en-US" dirty="0"/>
          </a:p>
        </p:txBody>
      </p:sp>
      <p:pic>
        <p:nvPicPr>
          <p:cNvPr id="2050" name="Picture 2" descr="http://masoala.wikispaces.com/file/view/93015-004-E3393152.jpg/72470779/385x253/93015-004-E33931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657600"/>
            <a:ext cx="4174433" cy="2743200"/>
          </a:xfrm>
          <a:prstGeom prst="rect">
            <a:avLst/>
          </a:prstGeom>
          <a:noFill/>
        </p:spPr>
      </p:pic>
      <p:pic>
        <p:nvPicPr>
          <p:cNvPr id="2052" name="Picture 4" descr="http://www.shropshirelive.com/wp-content/uploads/2012/07/Neen-Solla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3004" y="3505200"/>
            <a:ext cx="4151396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Species influence each other’s evolution</a:t>
            </a:r>
            <a:endParaRPr lang="en-US" dirty="0"/>
          </a:p>
        </p:txBody>
      </p:sp>
      <p:pic>
        <p:nvPicPr>
          <p:cNvPr id="20484" name="Picture 4" descr="http://epicpix.com/wp-content/uploads/2013/04/Secret-handshak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263139"/>
            <a:ext cx="6858000" cy="45948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3810</TotalTime>
  <Words>355</Words>
  <Application>Microsoft Office PowerPoint</Application>
  <PresentationFormat>On-screen Show (4:3)</PresentationFormat>
  <Paragraphs>42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Relationships in Communities</vt:lpstr>
      <vt:lpstr>Population</vt:lpstr>
      <vt:lpstr>Population growth</vt:lpstr>
      <vt:lpstr>Exponential growth</vt:lpstr>
      <vt:lpstr>PowerPoint Presentation</vt:lpstr>
      <vt:lpstr>Logistic growth</vt:lpstr>
      <vt:lpstr>Density dependent factor</vt:lpstr>
      <vt:lpstr>Density independent factors</vt:lpstr>
      <vt:lpstr>Relationships</vt:lpstr>
      <vt:lpstr>Predator-prey</vt:lpstr>
      <vt:lpstr>Parasitism</vt:lpstr>
      <vt:lpstr>Mutualism</vt:lpstr>
      <vt:lpstr>Commensalism</vt:lpstr>
      <vt:lpstr>Competition</vt:lpstr>
      <vt:lpstr>Niche and habitat</vt:lpstr>
      <vt:lpstr>Keystone species</vt:lpstr>
      <vt:lpstr>Wolves can change rivers.</vt:lpstr>
      <vt:lpstr>TOTD</vt:lpstr>
    </vt:vector>
  </TitlesOfParts>
  <Company>Barrow County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Relationships in Communites</dc:title>
  <dc:creator>Laura.moreland</dc:creator>
  <cp:lastModifiedBy>Erin Dunlap</cp:lastModifiedBy>
  <cp:revision>41</cp:revision>
  <dcterms:created xsi:type="dcterms:W3CDTF">2014-11-11T18:46:52Z</dcterms:created>
  <dcterms:modified xsi:type="dcterms:W3CDTF">2019-08-05T16:26:00Z</dcterms:modified>
</cp:coreProperties>
</file>