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7" r:id="rId8"/>
    <p:sldId id="259" r:id="rId9"/>
    <p:sldId id="260" r:id="rId10"/>
    <p:sldId id="261" r:id="rId11"/>
    <p:sldId id="262" r:id="rId12"/>
    <p:sldId id="268" r:id="rId13"/>
    <p:sldId id="263" r:id="rId14"/>
    <p:sldId id="264" r:id="rId15"/>
    <p:sldId id="265" r:id="rId16"/>
    <p:sldId id="266" r:id="rId17"/>
    <p:sldId id="269" r:id="rId18"/>
    <p:sldId id="271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200"/>
    <a:srgbClr val="A824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BF23-ADC4-477D-9A99-3F08EBA7DA8C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1987-62A0-4328-836C-48128870F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BF23-ADC4-477D-9A99-3F08EBA7DA8C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1987-62A0-4328-836C-48128870F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BF23-ADC4-477D-9A99-3F08EBA7DA8C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1987-62A0-4328-836C-48128870F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BF23-ADC4-477D-9A99-3F08EBA7DA8C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1987-62A0-4328-836C-48128870F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BF23-ADC4-477D-9A99-3F08EBA7DA8C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1987-62A0-4328-836C-48128870F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BF23-ADC4-477D-9A99-3F08EBA7DA8C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1987-62A0-4328-836C-48128870F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BF23-ADC4-477D-9A99-3F08EBA7DA8C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1987-62A0-4328-836C-48128870F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BF23-ADC4-477D-9A99-3F08EBA7DA8C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1987-62A0-4328-836C-48128870F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BF23-ADC4-477D-9A99-3F08EBA7DA8C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1987-62A0-4328-836C-48128870F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BF23-ADC4-477D-9A99-3F08EBA7DA8C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1987-62A0-4328-836C-48128870F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BF23-ADC4-477D-9A99-3F08EBA7DA8C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1987-62A0-4328-836C-48128870F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0BF23-ADC4-477D-9A99-3F08EBA7DA8C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21987-62A0-4328-836C-48128870F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endosymbiotic+theory&amp;source=images&amp;cd=&amp;cad=rja&amp;uact=8&amp;ved=0CAcQjRw&amp;url=http://faculty.clintoncc.suny.edu/faculty/michael.gregory/files/bio%20102/bio%20102%20lectures/Protists/protists.htm&amp;ei=IM9bVIPdCqXasASCpYL4DA&amp;bvm=bv.78677474,d.cWc&amp;psig=AFQjCNECZ5wdPRqS3OvybYpIWRgUSqa0DA&amp;ust=1415389298497201" TargetMode="External"/><Relationship Id="rId2" Type="http://schemas.openxmlformats.org/officeDocument/2006/relationships/hyperlink" Target="https://www.youtube.com/watch?v=bBjD4A7R2x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ed blood cells 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00347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0" y="838200"/>
            <a:ext cx="56388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5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Viruses</a:t>
            </a:r>
            <a:endParaRPr lang="en-US" sz="135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viru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7187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1400" y="3200400"/>
            <a:ext cx="5562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Doesn’t belong to any kingdom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-It’s not a plant or an animal.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-It’s not a fungi, protist, or  bacteria.</a:t>
            </a:r>
          </a:p>
          <a:p>
            <a:pPr algn="ctr"/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WHAT IS A VIRUS?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yringedrop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smallpo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304800"/>
            <a:ext cx="3810000" cy="3048000"/>
          </a:xfrm>
          <a:prstGeom prst="rect">
            <a:avLst/>
          </a:prstGeom>
        </p:spPr>
      </p:pic>
      <p:pic>
        <p:nvPicPr>
          <p:cNvPr id="6" name="Picture 5" descr="w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3581400"/>
            <a:ext cx="3810000" cy="304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52400"/>
            <a:ext cx="701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Importance:</a:t>
            </a:r>
          </a:p>
          <a:p>
            <a:r>
              <a:rPr lang="en-US" sz="2200" b="1" dirty="0" smtClean="0"/>
              <a:t>         *Harmful</a:t>
            </a:r>
          </a:p>
          <a:p>
            <a:r>
              <a:rPr lang="en-US" sz="2200" b="1" dirty="0" smtClean="0"/>
              <a:t>	Causes disease—</a:t>
            </a:r>
            <a:r>
              <a:rPr lang="en-US" sz="2200" b="1" u="sng" dirty="0" smtClean="0"/>
              <a:t>pathogenic</a:t>
            </a:r>
            <a:endParaRPr lang="en-US" sz="2200" b="1" dirty="0" smtClean="0"/>
          </a:p>
          <a:p>
            <a:r>
              <a:rPr lang="en-US" sz="2200" b="1" dirty="0" smtClean="0"/>
              <a:t>	Disease producing agent—</a:t>
            </a:r>
            <a:r>
              <a:rPr lang="en-US" sz="2200" b="1" u="sng" dirty="0" smtClean="0"/>
              <a:t>pathogen</a:t>
            </a:r>
          </a:p>
          <a:p>
            <a:r>
              <a:rPr lang="en-US" dirty="0"/>
              <a:t>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1828800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Human Diseases: </a:t>
            </a:r>
            <a:r>
              <a:rPr lang="en-US" sz="2000" b="1" u="sng" dirty="0" smtClean="0"/>
              <a:t>Warts, common cold, Influenza (flu), Smallpox, Ebola, Herpes, AIDS, Chicken pox, Rabies</a:t>
            </a:r>
            <a:endParaRPr lang="en-US" sz="20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3124200"/>
            <a:ext cx="464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Viruses </a:t>
            </a:r>
            <a:r>
              <a:rPr lang="en-US" sz="2000" b="1" u="sng" dirty="0" smtClean="0"/>
              <a:t>disrupt</a:t>
            </a:r>
            <a:r>
              <a:rPr lang="en-US" sz="2000" b="1" dirty="0" smtClean="0"/>
              <a:t> the body’s normal </a:t>
            </a:r>
            <a:r>
              <a:rPr lang="en-US" sz="2000" b="1" u="sng" dirty="0" smtClean="0"/>
              <a:t>equilibrium</a:t>
            </a:r>
            <a:r>
              <a:rPr lang="en-US" sz="2000" b="1" dirty="0" smtClean="0"/>
              <a:t>/balance</a:t>
            </a:r>
          </a:p>
          <a:p>
            <a:endParaRPr lang="en-US" sz="800" b="1" dirty="0" smtClean="0"/>
          </a:p>
          <a:p>
            <a:r>
              <a:rPr lang="en-US" sz="2000" b="1" dirty="0" smtClean="0"/>
              <a:t>Viruses can be </a:t>
            </a:r>
            <a:r>
              <a:rPr lang="en-US" sz="2000" b="1" u="sng" dirty="0" smtClean="0"/>
              <a:t>prevented</a:t>
            </a:r>
            <a:r>
              <a:rPr lang="en-US" sz="2000" b="1" dirty="0" smtClean="0"/>
              <a:t> with </a:t>
            </a:r>
            <a:r>
              <a:rPr lang="en-US" sz="2000" b="1" u="sng" dirty="0" smtClean="0"/>
              <a:t>vaccines</a:t>
            </a:r>
            <a:r>
              <a:rPr lang="en-US" sz="2000" b="1" dirty="0" smtClean="0"/>
              <a:t>, but NOT treated with antibiotics.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181600"/>
            <a:ext cx="5257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Beneficial:</a:t>
            </a:r>
          </a:p>
          <a:p>
            <a:pPr marL="228600"/>
            <a:r>
              <a:rPr lang="en-US" sz="2200" b="1" u="sng" dirty="0" smtClean="0"/>
              <a:t>Genetic Engineering</a:t>
            </a:r>
            <a:r>
              <a:rPr lang="en-US" sz="2200" b="1" dirty="0" smtClean="0"/>
              <a:t>—harmless  virus carries good genes into cells.</a:t>
            </a:r>
            <a:endParaRPr lang="en-US" sz="2200" b="1" u="sng" dirty="0" smtClean="0"/>
          </a:p>
          <a:p>
            <a:r>
              <a:rPr lang="en-US" dirty="0"/>
              <a:t>	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4495800"/>
            <a:ext cx="29583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(antibiotics treat </a:t>
            </a:r>
            <a:r>
              <a:rPr lang="en-US" sz="2000" b="1" u="sng" dirty="0" smtClean="0"/>
              <a:t>bacteria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rus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98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0" y="-152400"/>
            <a:ext cx="16578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Virus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1200" y="-152400"/>
            <a:ext cx="312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Living Cell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0"/>
            <a:ext cx="8915400" cy="6629400"/>
            <a:chOff x="152400" y="152400"/>
            <a:chExt cx="8763000" cy="65532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28600" y="1752600"/>
              <a:ext cx="86868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52400" y="2713421"/>
              <a:ext cx="86868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52400" y="3466662"/>
              <a:ext cx="86868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52400" y="4295228"/>
              <a:ext cx="86868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52400" y="5199117"/>
              <a:ext cx="86868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52400" y="6027683"/>
              <a:ext cx="86868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28600" y="838200"/>
              <a:ext cx="86868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2401094" y="3466306"/>
              <a:ext cx="64770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 flipV="1">
              <a:off x="-951706" y="3390106"/>
              <a:ext cx="64770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2438400" y="838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RNA or DNA core (center), protein coat (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capsid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90800" y="17526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Copies itself only inside host cell--REPLICATION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38400" y="2819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DNA </a:t>
            </a: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or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RNA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38400" y="3581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NO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38400" y="4419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NO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38400" y="541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NO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38400" y="6172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NO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91200" y="838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Cell membrane, cytoplasm, genetic material, organelles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715000" y="1905000"/>
            <a:ext cx="32004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Asexual or Sexual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419696" y="2743200"/>
            <a:ext cx="1510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DNA </a:t>
            </a: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and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RNA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91200" y="3581400"/>
            <a:ext cx="3005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YES—Multicellular Organisms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010400" y="4495800"/>
            <a:ext cx="523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010400" y="5334000"/>
            <a:ext cx="523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010400" y="6172200"/>
            <a:ext cx="523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09600" y="990600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Structure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81000" y="1981200"/>
            <a:ext cx="1468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Reproduction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28600" y="2819400"/>
            <a:ext cx="1795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Genetic Material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81000" y="3429000"/>
            <a:ext cx="16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Growth and Development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81000" y="5181600"/>
            <a:ext cx="152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Response to Environment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28600" y="6172200"/>
            <a:ext cx="1873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Change over time</a:t>
            </a:r>
            <a:endParaRPr lang="en-US" b="1" i="1" dirty="0"/>
          </a:p>
        </p:txBody>
      </p:sp>
      <p:sp>
        <p:nvSpPr>
          <p:cNvPr id="44" name="Rectangle 43"/>
          <p:cNvSpPr/>
          <p:nvPr/>
        </p:nvSpPr>
        <p:spPr>
          <a:xfrm>
            <a:off x="304800" y="4343400"/>
            <a:ext cx="152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Obtain and Use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u-virus-e06074-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3400" y="228600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How many characteristics of life do viruses possess?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3600" y="1371600"/>
            <a:ext cx="14478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ONE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22860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*Genetic Material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4267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Are viruses living?</a:t>
            </a:r>
            <a:endParaRPr lang="en-US" sz="7200" b="1" dirty="0"/>
          </a:p>
        </p:txBody>
      </p:sp>
      <p:sp>
        <p:nvSpPr>
          <p:cNvPr id="9" name="Rectangle 8"/>
          <p:cNvSpPr/>
          <p:nvPr/>
        </p:nvSpPr>
        <p:spPr>
          <a:xfrm>
            <a:off x="3505200" y="5486400"/>
            <a:ext cx="156205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NO</a:t>
            </a:r>
            <a:endParaRPr lang="en-US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14 -0.00666  -0.029 -0.01199  -0.044 -0.01199  C -0.114 -0.01199  -0.169 0.06394  -0.169 0.15586  C -0.169 0.24644  -0.114 0.32104  -0.044 0.32104  C -0.029 0.32104  -0.014 0.31704  0 0.31038  C -0.047 0.2864  -0.08 0.22646  -0.08 0.15586  C -0.08 0.08392  -0.047 0.02398  0 0  Z" pathEditMode="relative" ptsTypes="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1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Endosymbiotic</a:t>
            </a:r>
            <a:r>
              <a:rPr lang="en-US" dirty="0" smtClean="0"/>
              <a:t>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The theory of </a:t>
            </a:r>
            <a:r>
              <a:rPr lang="en-US" dirty="0" err="1" smtClean="0"/>
              <a:t>endosymbiosis</a:t>
            </a:r>
            <a:r>
              <a:rPr lang="en-US" dirty="0" smtClean="0"/>
              <a:t> states that cell organelles evolved from a mutually beneficial relationship. It helps explain how life started on earth</a:t>
            </a:r>
          </a:p>
          <a:p>
            <a:r>
              <a:rPr lang="en-US" dirty="0" smtClean="0">
                <a:hlinkClick r:id="rId2"/>
              </a:rPr>
              <a:t>quickly explained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400" y="4343400"/>
            <a:ext cx="4038600" cy="4830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Use the picture on the next slide to draw and label the 4 steps of the </a:t>
            </a:r>
            <a:r>
              <a:rPr lang="en-US" dirty="0" err="1" smtClean="0"/>
              <a:t>endosymbiotic</a:t>
            </a:r>
            <a:r>
              <a:rPr lang="en-US" dirty="0" smtClean="0"/>
              <a:t> theory.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026" name="AutoShape 2" descr="data:image/jpeg;base64,/9j/4AAQSkZJRgABAQAAAQABAAD/2wCEAAkGBxQSEhUUExMWFRUVFxcWGBQYFxggGBwYGhcXGBgYHRwcHCgiGSIlGxcYITEhJiksMC4uGSA1OjMsNygtLysBCgoKDg0OFxAQGjckICQuMCwxNzQtNjAsLDQ1LDQsLCwvNDcvLzQsLzAsLDQtLC8sNy84NywvNDQuNDQtLDQsLP/AABEIAJgBTAMBIgACEQEDEQH/xAAbAAEAAwADAQAAAAAAAAAAAAAABAUGAQIDB//EAEoQAAEDAgQDBAcDBwkHBQAAAAEAAgMEEQUSITEGQVETIjJhBxRScYGRoSMzQjRTYnKSorEVQ1VzgpSywdIWJGOD0eHwJUSTo7P/xAAbAQEAAQUBAAAAAAAAAAAAAAAABgECAwQFB//EAC4RAQACAQIDBgQHAQAAAAAAAAABAgMEEQUhMQYSQVFh4XGBkcEUIjKhsdHwE//aAAwDAQACEQMRAD8A+4IiICIiAiIgIiICIiAiIgIiICIiAiIgIiICIiAiIgIiIC4c4AEk2A1JO1lyqasm7Vxb/NsNre08HX4NOnvB6Baev1uPR4Zy3+Uec+S6tZtO0O02Ivf91Zrfzjhcn9VvL3n5KM6mzeNz3n9Jxt+yLNHwC9kXnWr4zq9TaZm8xHlHKPf5tuuOsI4omDZtvMEg/MFe0ckrPC8uHsSa/AP8Q95ze5dkWDBxLV4Lb0yT9d4+k8l00rPWFjRVrZLjVrhuw7jz8x5j+KkqikYdC02c3Vrv8j1B5hWtDUiRgdax1Dh0cNCPnzU+4NxeuupMWja8dfX1hqZMfdSERF2mMREQEREBERAREQEREBERAREQEREBERAREQEREBERAREQEREBERAREQRsSqDHE9w3A7v6x0b9SFVwRZGho5C1/wDNTMe+6/5kX/6NUZQjtZkn/pix+G0z9vs2cEcpkRFQYtXzMq4WMzGJ2UOa1hJuXEFxJbbKBY6PBFr2dcKKY8c5J2j4s8zsv0WUhxWplyMbnYcsAkeYTo8veJrZhY2AGuoFwdVfYPK90TTJ4wXNJItfK9zQ63K4APxWTLp7Y43mYUieaau2GvyzObykZn/tMLWk/EOb+yuq6x/fQ9bv+WR1/rlXQ4DltTX49vHeP2W5Y3rK8REXpzSEREBERAREQEREBERAREQEREBERAREQEREBERAREQEREBERAREQEREEXE4C+J7W+Ii7f1hq36gKshkDmhw2IB+avVS1UHZPP5t5uDya47t8gTqPMkdFGO02htmw1zUjeadfh7M2G207CIigDbEREBdsOZmnLuUbMv9p5B+YDB+0o9TUhmUEjM9wYxpIGZx2aLq4oKXs2W3JJc49XHc+7kPIBSjszobZM/4iY/LXp6z7QwZrbRskIiKfNUREQEREBERAREQEREBERAREQEREBERAREQEREBERAREQEREBERAREQF1kYHAggEHQg7LsiCnmoZI/B9oz2Se+PIE6O+JB8yorq1jfHeM/pgt+p0PwK0SKP6vs3pM9ptXek+nT6f0y1zWhmxiMXKVh8g4E/IL2j7R/gjIHtvBa35HvH5W8wr5FgwdltNS2+S029OkKznnwU9Zw5FNE6Oa7y+3f2c0jVroyPuy02II1uNyoOA4rLFL6lWG8oBMNRs2ojH8JWjxN5+IaXtplXY9g0dXF2clwQQ5kjdHxyDwyMPJw/7bFSTHjpjrFKRtEMUzusUWd4exmTtDSVlm1LBdrxoyojGnas8/aZ+E+RBWiV6giIgIiICIiAiLP8VcXQ0OVrg6aeT7umiF5X+dvwtHNx00O+yDQKsxXiKkpvv6mGI8g+RoJ9wJuVhp4MQrtaqoNLEdRTUriHW6STbu6ENsFIw/hWjh1ZTx5vbe0Pf+2+5+qC3f6SsNG1Tn82RyOHza1cxeknDDoaprP6xr2f4mhdWxgbAD3ALiSFrhZzWkdCAf4oNFhuLQVDc0E8Uw6xva4fulTV81q+DqN5zNhEMnKWA9k8HrdltfeuYMQxHD9cxxGmbu12lW0aeFw7sul9DqUH0lFV8PY/BWxdrTvzAGzmnR7Hc2Pbu0jorRAREQEREBERARFU8ScRwUMfaTvtc2ZG0Xkkd7LG7uP/AIUFsoWJ4xT04zTzxRDrI9rflc6rB1FXiNffM84fTnaOI/72R1dJtH7m6hc0fCFHGcxhbK/nJN9o8+eZ9/ogvJPSThg2qmv/AKtr3f4WlcM9JWGnepDPN7JGj5uaF1jha3wtaPcAFy6MHcA+8BBeYVxBS1P5PUwy23DJGkj3gG4VkvnVfwpRzG7qeNr/AM5GMj79czLFeEEeIUOtNOayIb09U68lukc29+gdog+mIqHhfiuCuDgzNHNHpJTyDLKw+beY6OGivkBERAREQEREBEWHxjjl8kjqfDY2zyNOV9Q8n1aM9C4ayOHst+aDR8RYMyqjAc4xvjOeKdtg+KQbPaT8iDoQSCs5hXpGpmh8VbUQx1ELsjyxwMcmmkkdr6EbtOrTcdCah/C7qg56+pmqnH+azFlOP1Ym2v0uSV6V3CVOWAQRx08sZzxSxxtBa+1u9Yd9pGhB3CC8PpLw78+73iGW3zyKTS+kDDZDYVsIPR7sh/fsqPAsV7XNFKwR1EVhJFy8pGe0x3I/A6hTavDoZRaSGOQdHsa4fUINlDM14DmuDgdi0gj5hd18wdwhHGc9HNNRP3+xeezPk6J12uHlZTqPjWoo3BmJxtMZIa2uhaezF9u2YdY+XeFxryQfQUXSGVr2hzXBzXAEOBBBB2II3C7oM7xtxJ6lC3s29pUzO7Oni9p/Mno1o1J/6rOcP4F2GaWV5mqpdZZ3bk+y32WDYNC8onmrxSqqHaspLUsHk7KHTv8AeSQ2/QK+QEREBERARF51M7Y2Oe9waxgLnOOwAFyT8EFDjOGSQS+vUIDaho+0i/BURjdjh7VvC5bzh3Go62njqIvDIL2Pia7ZzHdC03B9ywuE4RPiw7aaR9NQnWOFhLZZme3I/djHDZo1IWrwmqw+jYIIHwxMB8LXC1+ZLuZ03JVJmI6rLXrX9U7NCi6xvDgCCCDqCDcH4rsqrxERAREQVXE+Ox0NO+eS5y2DWN8T3u0Yxo5klYrBcKkfIayts+qeNG7sgYdo4wdtNzuSvXiGT1vFmxHWHD42yEcjUSg5LjbusFx5uVygIiICIiAiE21OgHNZ2HiGWqcW4fSuqWtNjUOcGU9+Ya83L7fohBJx7A+1LZ4HdjVxaxTD/A/2mHYgrS8F8R+uwkvZ2c8TjFPD7Eg6dWuGoPMe5ZQfyqD91QPP5tlS8P8A3mWVRhfEPYYxB2kEtLJUj1eeGQCziBeCVjwcr7Ouy4PNFImJ6PsSIiKiIiAiKp4sxf1OjqKi1zFG5zQeb7WYPi4gIMnxdislbUOw+ne5kMYHrk7TZ2u1Ow8nEauPIKfQUUcEbY4mBjGiwaBp/wBz5qu4Swv1emY12ssn2szubppO88k89dPcArhAREQVWO4QZsskTuzqIrmKTlrux4/Ex3MfEahRsO4pie5kMpENS5xjNOT3g4NLrjqwgXa7ncDfRXywHGnC0TJv5RNTJHJG9jg1/fa4g6RsHiF9gBfdBv11kjDgWuAc0ixBFwR0I5rPF+IytEp9Ww+E+H1m7pz0uwENb7iSdV1hixC/2FbQ1hGpiLHRPI/RIcfqLKm8dFk5KRPdmebvhNY7CJ2xlxOHTuyi5J9WldsAeUbifgfr9OXzOCsjxCKelnidDKG5JqeS2dt/C8HZwvYhw8lofRvizpaFjZ3fbQOfTyE83ROyh2vVuU/FVXs5wN9zMeZq6on39s7/ACstEqDDGerYhXUrtA94q4f0mSgdpb9WQG/vV+gIiICIiAs3x6M1PFG7SOWqpopD/wAN0ozX8jt8VpFBx3C21UEkLyQHjRw3a4atcPMOAPwQWPGzy1kMQ7sbnEEDY5W91nu8vJZwNG1hbop2A8RsmaMPxMCOpAAa5xsycN0bLE7k7q3cFW54OF9KiS3SzCfnlXK12iyZrxasuBxLh2fPl79Ocfwi8EyObNJEPu8gfbk12a2nTML6forT4lNIxhMUQlfcdwvDNOZzEFZ/gLGqOdkjKUkPjeWyseftcwOXMfaabaEactNlqlv4Mc48cVtO8w6uiwWw4a0vO8wz38q139Ht/vTP9CfyrXf0e3+9M/0LQoszafKMe40xaLE2Qw0OdroWOdThwfu+QZ+1aAI72t3tNPNfUqV7nMaXsyOIBcy4NjzFxofevSy5QfNcAN6zE3Hf1u3wbDGB9FfKkLPV8Xq4jo2qZHUx+bmgRSj36NPxV2gIiICIiDP8btzwRQ5yxtRUwU7yDY9m93fAPK4GX+0rjiVwjMdJEOyhZGDkZoCL2a3TkLbc7qPj2EtqoHwvJbmsWvbo5j2kOY9p5EEAqlrMeeGtZiUUkcsQIZXwRmSGRunja3vMJ5i24JBCw6il745rSdpamuxZMmC1cc8/9yevqjPYb8gr/h6mjqu5UsExpXslhe8Xc0m9tediNPh0WMPE1J+GtheekcdQ559zMg1+Kl4HxHU+u0lNTQOihmc+SWSdo7aVjG952QH7JuwbzuR5rnaDTZ8d5m/T4uPwvRanFm71o2jx9X1pU1fiFW2RzYqISMFrP9Ya2+gv3S0210+CuUXXSNnv5Vrv6Pb/AHpn+hQscxuvZTTvFCGFsUjg/wBZYctmE5rZNbWvZa5cEXQYH0W8T4jWR3rKTIy3dqfBn/5Z1N/aFgpnpbP/AKfbk6emDvcZ2XWzWf4+wp1Vh9TEwXkMZfH/AFjO+wftNAQRFwoHD+JCppoph+NgJHR1rOafMOBHwXrX4lFDbtH5b3to47bk5QbAXGp01CCUigwYrG69zlLX5LHr2jo2n4lhXQ49T5c3ad29gcr9dL3Hd1bbXNt5oLFUUkTZcYoY5NWMinmY07GZuVoPmWtcSOinHGYBn+0H2ds1g46mwAFh3jcgWbc6qJjFB62yKanlyTRO7SCYDwu2c1w3LSLtc0oGIymSeV79XNe5gB/C1pIAHS41+KjyxgjXS2ocNCD1B5KLWY8C69bTVFLPazpoIzNTyW0Du7qD5EA+a8G45TONmNrKxx2ijpnxNPk98mw66riZuH575ptE8t+vki2fhWptmmY5xM9d1lxE/NLhFTtUSOfC+274nROc4nqAWtd5ZlVUEz2VFcI9vWidOpggurWjpZXzGuryxjo43NigYbx08du/r+JxA1PTRWnoyw3tKM1MrLOq5pKkA2uGOIbH+4xp+K7UJPSJisRM7pvHvD8k7Y6mmsKulJdGDtIx2kkLvJw26EDqq3AMbjq4s7LtcDlkido+N40cx45EELfLJcT8GdtJ6zSSerVel5LXjlAt3ZWfi00DtwqrnKLOO4lfTEMxKB1K7YTC76Z/QiRvhv0dbdX1LVMlbmje17Tza4EfRB6ouUQcIomI4pDTtzTSsjHVzgPpuVUQYpVV/dw+EtjO9bO0tiA6xsPelOumlkHnxrKyRraRsLKmpn0ihcL5eXbOO7Gt3vpst3wngxo6SKndK+V0bbOkeSSXHU2vs250HIWUbhThOKhDnBzpaiXWWpk1e89B7LRyaNFoEHzLh7gyDC8UY83k9ajkDJnGxbUBxe5gA0s+Mm17kdkeq+mql4vwt1RTOEf30RbNAek0ZzM+BIynycVLwHE21VPFO0ECRjXZTu0kd5p6FpuD5hBPREQEREGW4/wCSoiZNT2FVSuMkPRwtZ8R8nt099lV4BjMdXEJGXBBLXxu8cbxo5jhyIK3qxvE3BznTGsoXthqiLSNd9zOBsJANndHjVB7IqCi4oZnENWx1HUfmpfC49Y5PC8e4q/CAiIgLlFRYpxTDE/sY81RUHw08IzP+NtGDXclBY4pXxU0T5pXBjGC5d/ADqSdAFz6PsJkc6TEKlpbNUANiicNYqcataejneJ3wXjgXB8s8rKrE8pcw5oaNpvFE7k95/nX/QclvEBERAREQEREHzHFoDhNU5xB9Qq5M2blT1DzqD7MbzrfYFSsewt9QG9nIGXaWOdc6xuykjYhw0GmnvHPfVlKyVjo5GB7HgtcxwuCDuCF89qeHavDfyNpq6Mf+2Lvt4hfaJx+8aBs06oPd2ARl+bNJ4sxbmGVxEjpBcWvo57tiNCuDgDMob2s+gLQc4uGEZTGO7bLYDlfQarrhPE9NUHI2TJKPFDICyVp6FjrHnyVygzkWB0lQHvY/O2TKLtcwhpaQR+HUgtGj81rEdVdYfRNhjbGzwtvbbmbk6ADc8gsBQcE1FJWy1kREjXSvcKYSuYS1xuCT4TYkjI7TbVat+K1bhaOge1x/FNLCGD39m97j8kHri1e8VFLBGe9I9z5NtIWNOYnpd5Y34q4WWZUwUBfNWVLHVMtg4jew8McUYuQ0X23JNypEFHXYno1r6CkO8r7CpkHRjf5ofpHVB4VzTik/qMJPq7CDWztJsGizhTtI3c4jWx0F19RijDQGtAAaAABsANAAoWCYPDRwtgp2BkbNgNyeZJOriepU9AREQdZIw4FrgCDoQRcH3grK13o4w+R2cQdi/24HvjPvswgfRaxcONgT0QYk+joDwYhXMHTtWu+rmEoPRwx33tdXSDp22X55Gi6vaXieneGOD22fEZTZzSWi7BlcGknMTIABzIK7niSnzZc/wCBsl8rrEOe5gAsL5szSMu6CFhHAeH0zs0dMwv37SS8j/2pCSPgtIqyXiCmbvK3ZrtATo4Xbaw1uNbdATyK8m8TUxc5vagZSBcg5TeMSXadiMpuTsEFwiqjxHTWB7ZoDiQL3vplvcWu22ZpubaEHZemG4zFM97Gu78bpGlh37jywkciLj4XF7ILFZfAv91rp6TXs5s1ZB0GZwbURjpaRzX2/wCKei0NdUiKN8hBIjY55A3IaCSB8lSN4sjaQJo3RElg8THCz2Svae4T+ZcLb7ckGiRVNZxHTRh5MgOSMykNBJLQzPpYWJy65d7EHZdxxBTd77VvdaHEa7HKNNNTdzQQLkEgblBZoq+TG4GsMjpWhgAcXG4sCCQT00a73ZT0UKq4spmZbOLswJuGmwyyRxuvcCxBkBtzHwQXqKpn4kpmsLu1BAY59gDezQ4kbaO7ru6bHQrvBj8Di0ZwC82aDe/K19O7ckDW2uiCRieGQ1DDHPEyVh/C9oI+uyyUno3jj/I6qppB7DX54x7mSXt8CtRJjcALwZBePRws463DbCw7xzECwvqbLpBjcb5Wxsu7M0ODxbKQQ4+/8JQZQcK4ozw4jBL/AFlLlP7kif7MYq7Q11LGPaZTOcfk+Sy3yIMNH6Ou0/LK6qqBzY1wijPvbHY2+K1GC4FT0jMlNCyJv6I1PvO7viVYogIiICIiAiIgIiICIiCqxvhylrBapp45ehc3vD3OGo+BWcd6Nomfk1XWU49ls2doHQCQOstwiDDf7CVP9LVP/wAcH+lct9HIf9/X1sw9kSNjH/1tB+q3CIKPAuEKKjN4KdjXfnDd0h/tuJd9VeIiAiIgIiIC4cLiyIgoavhKnkibEQQGRiMEBt9HRuDjdtnEOjabEEHW41UabgeB0bY8zgGgWIbFbMHufnymPLfvvFrW721wCCIJjOGWMjayKSSIsLCx7cl2lsZj2c0t1aXXFueltEj4XiFxmfkMfZZbjYxtiJva9y1jefJEQRpeFS54JqJSHNlEzz2eeTP2LcujMrW5Ird0A8wb3KtaTCGRvD2k3HbAA7fbSNkd9Wi3kiIJVbTCWN8br2e1zDbezgQf4qGzBIWiNrGNjEbs4DGtbd3ZvjubDXuvP0REEFvCcdsvaS9nky9nduXP2PYdrfLmzdnpa+Xna6P4UY5rmumkc1zXANcIi1peQ6R4Bjs4ucL2dcC5AACIg828LNu1pJMbIHQg5u+5z8wzEBoa3K1zw0DQdoRYABTJ+Ho3Pz53g5y8gWsbmF1tRteBm3miIIE/A9O+YykuuS8uFmG5cXuBzFuZtu0Ng0gbXuplNw6I3h7Z5QbgyWyfa5SS0O7l2gEk9zLe5BuERB5V3CkcrXsdLIY3O7Rkf2ZbG8v7RzgCw57uubPzAXIFlIwzh2KAsLC7uNDQO6AfFc2AAF8xOlgiILhERAREQEREBERAREQEREBERAREQEREBERAREQf/9k="/>
          <p:cNvSpPr>
            <a:spLocks noChangeAspect="1" noChangeArrowheads="1"/>
          </p:cNvSpPr>
          <p:nvPr/>
        </p:nvSpPr>
        <p:spPr bwMode="auto">
          <a:xfrm>
            <a:off x="1016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QSEhUUExMWFRUVFxcWGBQYFxggGBwYGhcXGBgYHRwcHCgiGSIlGxcYITEhJiksMC4uGSA1OjMsNygtLysBCgoKDg0OFxAQGjckICQuMCwxNzQtNjAsLDQ1LDQsLCwvNDcvLzQsLzAsLDQtLC8sNy84NywvNDQuNDQtLDQsLP/AABEIAJgBTAMBIgACEQEDEQH/xAAbAAEAAwADAQAAAAAAAAAAAAAABAUGAQIDB//EAEoQAAEDAgQDBAcDBwkHBQAAAAEAAgMEEQUSITEGQVETIjJhBxRScYGRoSMzQjRTYnKSorEVQ1VzgpSywdIWJGOD0eHwJUSTo7P/xAAbAQEAAQUBAAAAAAAAAAAAAAAABgECAwQFB//EAC4RAQACAQIDBgQHAQAAAAAAAAABAgMEEQUhMQYSQVFh4XGBkcEUIjKhsdHwE//aAAwDAQACEQMRAD8A+4IiICIiAiIgIiICIiAiIgIiICIiAiIgIiICIiAiIgIiIC4c4AEk2A1JO1lyqasm7Vxb/NsNre08HX4NOnvB6Baev1uPR4Zy3+Uec+S6tZtO0O02Ivf91Zrfzjhcn9VvL3n5KM6mzeNz3n9Jxt+yLNHwC9kXnWr4zq9TaZm8xHlHKPf5tuuOsI4omDZtvMEg/MFe0ckrPC8uHsSa/AP8Q95ze5dkWDBxLV4Lb0yT9d4+k8l00rPWFjRVrZLjVrhuw7jz8x5j+KkqikYdC02c3Vrv8j1B5hWtDUiRgdax1Dh0cNCPnzU+4NxeuupMWja8dfX1hqZMfdSERF2mMREQEREBERAREQEREBERAREQEREBERAREQEREBERAREQEREBERAREQRsSqDHE9w3A7v6x0b9SFVwRZGho5C1/wDNTMe+6/5kX/6NUZQjtZkn/pix+G0z9vs2cEcpkRFQYtXzMq4WMzGJ2UOa1hJuXEFxJbbKBY6PBFr2dcKKY8c5J2j4s8zsv0WUhxWplyMbnYcsAkeYTo8veJrZhY2AGuoFwdVfYPK90TTJ4wXNJItfK9zQ63K4APxWTLp7Y43mYUieaau2GvyzObykZn/tMLWk/EOb+yuq6x/fQ9bv+WR1/rlXQ4DltTX49vHeP2W5Y3rK8REXpzSEREBERAREQEREBERAREQEREBERAREQEREBERAREQEREBERAREQEREEXE4C+J7W+Ii7f1hq36gKshkDmhw2IB+avVS1UHZPP5t5uDya47t8gTqPMkdFGO02htmw1zUjeadfh7M2G207CIigDbEREBdsOZmnLuUbMv9p5B+YDB+0o9TUhmUEjM9wYxpIGZx2aLq4oKXs2W3JJc49XHc+7kPIBSjszobZM/4iY/LXp6z7QwZrbRskIiKfNUREQEREBERAREQEREBERAREQEREBERAREQEREBERAREQEREBERAREQF1kYHAggEHQg7LsiCnmoZI/B9oz2Se+PIE6O+JB8yorq1jfHeM/pgt+p0PwK0SKP6vs3pM9ptXek+nT6f0y1zWhmxiMXKVh8g4E/IL2j7R/gjIHtvBa35HvH5W8wr5FgwdltNS2+S029OkKznnwU9Zw5FNE6Oa7y+3f2c0jVroyPuy02II1uNyoOA4rLFL6lWG8oBMNRs2ojH8JWjxN5+IaXtplXY9g0dXF2clwQQ5kjdHxyDwyMPJw/7bFSTHjpjrFKRtEMUzusUWd4exmTtDSVlm1LBdrxoyojGnas8/aZ+E+RBWiV6giIgIiICIiAiLP8VcXQ0OVrg6aeT7umiF5X+dvwtHNx00O+yDQKsxXiKkpvv6mGI8g+RoJ9wJuVhp4MQrtaqoNLEdRTUriHW6STbu6ENsFIw/hWjh1ZTx5vbe0Pf+2+5+qC3f6SsNG1Tn82RyOHza1cxeknDDoaprP6xr2f4mhdWxgbAD3ALiSFrhZzWkdCAf4oNFhuLQVDc0E8Uw6xva4fulTV81q+DqN5zNhEMnKWA9k8HrdltfeuYMQxHD9cxxGmbu12lW0aeFw7sul9DqUH0lFV8PY/BWxdrTvzAGzmnR7Hc2Pbu0jorRAREQEREBERARFU8ScRwUMfaTvtc2ZG0Xkkd7LG7uP/AIUFsoWJ4xT04zTzxRDrI9rflc6rB1FXiNffM84fTnaOI/72R1dJtH7m6hc0fCFHGcxhbK/nJN9o8+eZ9/ogvJPSThg2qmv/AKtr3f4WlcM9JWGnepDPN7JGj5uaF1jha3wtaPcAFy6MHcA+8BBeYVxBS1P5PUwy23DJGkj3gG4VkvnVfwpRzG7qeNr/AM5GMj79czLFeEEeIUOtNOayIb09U68lukc29+gdog+mIqHhfiuCuDgzNHNHpJTyDLKw+beY6OGivkBERAREQEREBEWHxjjl8kjqfDY2zyNOV9Q8n1aM9C4ayOHst+aDR8RYMyqjAc4xvjOeKdtg+KQbPaT8iDoQSCs5hXpGpmh8VbUQx1ELsjyxwMcmmkkdr6EbtOrTcdCah/C7qg56+pmqnH+azFlOP1Ym2v0uSV6V3CVOWAQRx08sZzxSxxtBa+1u9Yd9pGhB3CC8PpLw78+73iGW3zyKTS+kDDZDYVsIPR7sh/fsqPAsV7XNFKwR1EVhJFy8pGe0x3I/A6hTavDoZRaSGOQdHsa4fUINlDM14DmuDgdi0gj5hd18wdwhHGc9HNNRP3+xeezPk6J12uHlZTqPjWoo3BmJxtMZIa2uhaezF9u2YdY+XeFxryQfQUXSGVr2hzXBzXAEOBBBB2II3C7oM7xtxJ6lC3s29pUzO7Oni9p/Mno1o1J/6rOcP4F2GaWV5mqpdZZ3bk+y32WDYNC8onmrxSqqHaspLUsHk7KHTv8AeSQ2/QK+QEREBERARF51M7Y2Oe9waxgLnOOwAFyT8EFDjOGSQS+vUIDaho+0i/BURjdjh7VvC5bzh3Go62njqIvDIL2Pia7ZzHdC03B9ywuE4RPiw7aaR9NQnWOFhLZZme3I/djHDZo1IWrwmqw+jYIIHwxMB8LXC1+ZLuZ03JVJmI6rLXrX9U7NCi6xvDgCCCDqCDcH4rsqrxERAREQVXE+Ox0NO+eS5y2DWN8T3u0Yxo5klYrBcKkfIayts+qeNG7sgYdo4wdtNzuSvXiGT1vFmxHWHD42yEcjUSg5LjbusFx5uVygIiICIiAiE21OgHNZ2HiGWqcW4fSuqWtNjUOcGU9+Ya83L7fohBJx7A+1LZ4HdjVxaxTD/A/2mHYgrS8F8R+uwkvZ2c8TjFPD7Eg6dWuGoPMe5ZQfyqD91QPP5tlS8P8A3mWVRhfEPYYxB2kEtLJUj1eeGQCziBeCVjwcr7Ouy4PNFImJ6PsSIiKiIiAiKp4sxf1OjqKi1zFG5zQeb7WYPi4gIMnxdislbUOw+ne5kMYHrk7TZ2u1Ow8nEauPIKfQUUcEbY4mBjGiwaBp/wBz5qu4Swv1emY12ssn2szubppO88k89dPcArhAREQVWO4QZsskTuzqIrmKTlrux4/Ex3MfEahRsO4pie5kMpENS5xjNOT3g4NLrjqwgXa7ncDfRXywHGnC0TJv5RNTJHJG9jg1/fa4g6RsHiF9gBfdBv11kjDgWuAc0ixBFwR0I5rPF+IytEp9Ww+E+H1m7pz0uwENb7iSdV1hixC/2FbQ1hGpiLHRPI/RIcfqLKm8dFk5KRPdmebvhNY7CJ2xlxOHTuyi5J9WldsAeUbifgfr9OXzOCsjxCKelnidDKG5JqeS2dt/C8HZwvYhw8lofRvizpaFjZ3fbQOfTyE83ROyh2vVuU/FVXs5wN9zMeZq6on39s7/ACstEqDDGerYhXUrtA94q4f0mSgdpb9WQG/vV+gIiICIiAs3x6M1PFG7SOWqpopD/wAN0ozX8jt8VpFBx3C21UEkLyQHjRw3a4atcPMOAPwQWPGzy1kMQ7sbnEEDY5W91nu8vJZwNG1hbop2A8RsmaMPxMCOpAAa5xsycN0bLE7k7q3cFW54OF9KiS3SzCfnlXK12iyZrxasuBxLh2fPl79Ocfwi8EyObNJEPu8gfbk12a2nTML6forT4lNIxhMUQlfcdwvDNOZzEFZ/gLGqOdkjKUkPjeWyseftcwOXMfaabaEactNlqlv4Mc48cVtO8w6uiwWw4a0vO8wz38q139Ht/vTP9CfyrXf0e3+9M/0LQoszafKMe40xaLE2Qw0OdroWOdThwfu+QZ+1aAI72t3tNPNfUqV7nMaXsyOIBcy4NjzFxofevSy5QfNcAN6zE3Hf1u3wbDGB9FfKkLPV8Xq4jo2qZHUx+bmgRSj36NPxV2gIiICIiDP8btzwRQ5yxtRUwU7yDY9m93fAPK4GX+0rjiVwjMdJEOyhZGDkZoCL2a3TkLbc7qPj2EtqoHwvJbmsWvbo5j2kOY9p5EEAqlrMeeGtZiUUkcsQIZXwRmSGRunja3vMJ5i24JBCw6il745rSdpamuxZMmC1cc8/9yevqjPYb8gr/h6mjqu5UsExpXslhe8Xc0m9tediNPh0WMPE1J+GtheekcdQ559zMg1+Kl4HxHU+u0lNTQOihmc+SWSdo7aVjG952QH7JuwbzuR5rnaDTZ8d5m/T4uPwvRanFm71o2jx9X1pU1fiFW2RzYqISMFrP9Ya2+gv3S0210+CuUXXSNnv5Vrv6Pb/AHpn+hQscxuvZTTvFCGFsUjg/wBZYctmE5rZNbWvZa5cEXQYH0W8T4jWR3rKTIy3dqfBn/5Z1N/aFgpnpbP/AKfbk6emDvcZ2XWzWf4+wp1Vh9TEwXkMZfH/AFjO+wftNAQRFwoHD+JCppoph+NgJHR1rOafMOBHwXrX4lFDbtH5b3to47bk5QbAXGp01CCUigwYrG69zlLX5LHr2jo2n4lhXQ49T5c3ad29gcr9dL3Hd1bbXNt5oLFUUkTZcYoY5NWMinmY07GZuVoPmWtcSOinHGYBn+0H2ds1g46mwAFh3jcgWbc6qJjFB62yKanlyTRO7SCYDwu2c1w3LSLtc0oGIymSeV79XNe5gB/C1pIAHS41+KjyxgjXS2ocNCD1B5KLWY8C69bTVFLPazpoIzNTyW0Du7qD5EA+a8G45TONmNrKxx2ijpnxNPk98mw66riZuH575ptE8t+vki2fhWptmmY5xM9d1lxE/NLhFTtUSOfC+274nROc4nqAWtd5ZlVUEz2VFcI9vWidOpggurWjpZXzGuryxjo43NigYbx08du/r+JxA1PTRWnoyw3tKM1MrLOq5pKkA2uGOIbH+4xp+K7UJPSJisRM7pvHvD8k7Y6mmsKulJdGDtIx2kkLvJw26EDqq3AMbjq4s7LtcDlkido+N40cx45EELfLJcT8GdtJ6zSSerVel5LXjlAt3ZWfi00DtwqrnKLOO4lfTEMxKB1K7YTC76Z/QiRvhv0dbdX1LVMlbmje17Tza4EfRB6ouUQcIomI4pDTtzTSsjHVzgPpuVUQYpVV/dw+EtjO9bO0tiA6xsPelOumlkHnxrKyRraRsLKmpn0ihcL5eXbOO7Gt3vpst3wngxo6SKndK+V0bbOkeSSXHU2vs250HIWUbhThOKhDnBzpaiXWWpk1e89B7LRyaNFoEHzLh7gyDC8UY83k9ajkDJnGxbUBxe5gA0s+Mm17kdkeq+mql4vwt1RTOEf30RbNAek0ZzM+BIynycVLwHE21VPFO0ECRjXZTu0kd5p6FpuD5hBPREQEREGW4/wCSoiZNT2FVSuMkPRwtZ8R8nt099lV4BjMdXEJGXBBLXxu8cbxo5jhyIK3qxvE3BznTGsoXthqiLSNd9zOBsJANndHjVB7IqCi4oZnENWx1HUfmpfC49Y5PC8e4q/CAiIgLlFRYpxTDE/sY81RUHw08IzP+NtGDXclBY4pXxU0T5pXBjGC5d/ADqSdAFz6PsJkc6TEKlpbNUANiicNYqcataejneJ3wXjgXB8s8rKrE8pcw5oaNpvFE7k95/nX/QclvEBERAREQEREHzHFoDhNU5xB9Qq5M2blT1DzqD7MbzrfYFSsewt9QG9nIGXaWOdc6xuykjYhw0GmnvHPfVlKyVjo5GB7HgtcxwuCDuCF89qeHavDfyNpq6Mf+2Lvt4hfaJx+8aBs06oPd2ARl+bNJ4sxbmGVxEjpBcWvo57tiNCuDgDMob2s+gLQc4uGEZTGO7bLYDlfQarrhPE9NUHI2TJKPFDICyVp6FjrHnyVygzkWB0lQHvY/O2TKLtcwhpaQR+HUgtGj81rEdVdYfRNhjbGzwtvbbmbk6ADc8gsBQcE1FJWy1kREjXSvcKYSuYS1xuCT4TYkjI7TbVat+K1bhaOge1x/FNLCGD39m97j8kHri1e8VFLBGe9I9z5NtIWNOYnpd5Y34q4WWZUwUBfNWVLHVMtg4jew8McUYuQ0X23JNypEFHXYno1r6CkO8r7CpkHRjf5ofpHVB4VzTik/qMJPq7CDWztJsGizhTtI3c4jWx0F19RijDQGtAAaAABsANAAoWCYPDRwtgp2BkbNgNyeZJOriepU9AREQdZIw4FrgCDoQRcH3grK13o4w+R2cQdi/24HvjPvswgfRaxcONgT0QYk+joDwYhXMHTtWu+rmEoPRwx33tdXSDp22X55Gi6vaXieneGOD22fEZTZzSWi7BlcGknMTIABzIK7niSnzZc/wCBsl8rrEOe5gAsL5szSMu6CFhHAeH0zs0dMwv37SS8j/2pCSPgtIqyXiCmbvK3ZrtATo4Xbaw1uNbdATyK8m8TUxc5vagZSBcg5TeMSXadiMpuTsEFwiqjxHTWB7ZoDiQL3vplvcWu22ZpubaEHZemG4zFM97Gu78bpGlh37jywkciLj4XF7ILFZfAv91rp6TXs5s1ZB0GZwbURjpaRzX2/wCKei0NdUiKN8hBIjY55A3IaCSB8lSN4sjaQJo3RElg8THCz2Svae4T+ZcLb7ckGiRVNZxHTRh5MgOSMykNBJLQzPpYWJy65d7EHZdxxBTd77VvdaHEa7HKNNNTdzQQLkEgblBZoq+TG4GsMjpWhgAcXG4sCCQT00a73ZT0UKq4spmZbOLswJuGmwyyRxuvcCxBkBtzHwQXqKpn4kpmsLu1BAY59gDezQ4kbaO7ru6bHQrvBj8Di0ZwC82aDe/K19O7ckDW2uiCRieGQ1DDHPEyVh/C9oI+uyyUno3jj/I6qppB7DX54x7mSXt8CtRJjcALwZBePRws463DbCw7xzECwvqbLpBjcb5Wxsu7M0ODxbKQQ4+/8JQZQcK4ozw4jBL/AFlLlP7kif7MYq7Q11LGPaZTOcfk+Sy3yIMNH6Ou0/LK6qqBzY1wijPvbHY2+K1GC4FT0jMlNCyJv6I1PvO7viVYogIiICIiAiIgIiICIiCqxvhylrBapp45ehc3vD3OGo+BWcd6Nomfk1XWU49ls2doHQCQOstwiDDf7CVP9LVP/wAcH+lct9HIf9/X1sw9kSNjH/1tB+q3CIKPAuEKKjN4KdjXfnDd0h/tuJd9VeIiAiIgIiIC4cLiyIgoavhKnkibEQQGRiMEBt9HRuDjdtnEOjabEEHW41UabgeB0bY8zgGgWIbFbMHufnymPLfvvFrW721wCCIJjOGWMjayKSSIsLCx7cl2lsZj2c0t1aXXFueltEj4XiFxmfkMfZZbjYxtiJva9y1jefJEQRpeFS54JqJSHNlEzz2eeTP2LcujMrW5Ird0A8wb3KtaTCGRvD2k3HbAA7fbSNkd9Wi3kiIJVbTCWN8br2e1zDbezgQf4qGzBIWiNrGNjEbs4DGtbd3ZvjubDXuvP0REEFvCcdsvaS9nky9nduXP2PYdrfLmzdnpa+Xna6P4UY5rmumkc1zXANcIi1peQ6R4Bjs4ucL2dcC5AACIg828LNu1pJMbIHQg5u+5z8wzEBoa3K1zw0DQdoRYABTJ+Ho3Pz53g5y8gWsbmF1tRteBm3miIIE/A9O+YykuuS8uFmG5cXuBzFuZtu0Ng0gbXuplNw6I3h7Z5QbgyWyfa5SS0O7l2gEk9zLe5BuERB5V3CkcrXsdLIY3O7Rkf2ZbG8v7RzgCw57uubPzAXIFlIwzh2KAsLC7uNDQO6AfFc2AAF8xOlgiILhERAREQEREBERAREQEREBERAREQEREBERAREQf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01600" y="-1042988"/>
            <a:ext cx="4762500" cy="2181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xQSEhUUExMWFRUVFxcWGBQYFxggGBwYGhcXGBgYHRwcHCgiGSIlGxcYITEhJiksMC4uGSA1OjMsNygtLysBCgoKDg0OFxAQGjckICQuMCwxNzQtNjAsLDQ1LDQsLCwvNDcvLzQsLzAsLDQtLC8sNy84NywvNDQuNDQtLDQsLP/AABEIAJgBTAMBIgACEQEDEQH/xAAbAAEAAwADAQAAAAAAAAAAAAAABAUGAQIDB//EAEoQAAEDAgQDBAcDBwkHBQAAAAEAAgMEEQUSITEGQVETIjJhBxRScYGRoSMzQjRTYnKSorEVQ1VzgpSywdIWJGOD0eHwJUSTo7P/xAAbAQEAAQUBAAAAAAAAAAAAAAAABgECAwQFB//EAC4RAQACAQIDBgQHAQAAAAAAAAABAgMEEQUhMQYSQVFh4XGBkcEUIjKhsdHwE//aAAwDAQACEQMRAD8A+4IiICIiAiIgIiICIiAiIgIiICIiAiIgIiICIiAiIgIiIC4c4AEk2A1JO1lyqasm7Vxb/NsNre08HX4NOnvB6Baev1uPR4Zy3+Uec+S6tZtO0O02Ivf91Zrfzjhcn9VvL3n5KM6mzeNz3n9Jxt+yLNHwC9kXnWr4zq9TaZm8xHlHKPf5tuuOsI4omDZtvMEg/MFe0ckrPC8uHsSa/AP8Q95ze5dkWDBxLV4Lb0yT9d4+k8l00rPWFjRVrZLjVrhuw7jz8x5j+KkqikYdC02c3Vrv8j1B5hWtDUiRgdax1Dh0cNCPnzU+4NxeuupMWja8dfX1hqZMfdSERF2mMREQEREBERAREQEREBERAREQEREBERAREQEREBERAREQEREBERAREQRsSqDHE9w3A7v6x0b9SFVwRZGho5C1/wDNTMe+6/5kX/6NUZQjtZkn/pix+G0z9vs2cEcpkRFQYtXzMq4WMzGJ2UOa1hJuXEFxJbbKBY6PBFr2dcKKY8c5J2j4s8zsv0WUhxWplyMbnYcsAkeYTo8veJrZhY2AGuoFwdVfYPK90TTJ4wXNJItfK9zQ63K4APxWTLp7Y43mYUieaau2GvyzObykZn/tMLWk/EOb+yuq6x/fQ9bv+WR1/rlXQ4DltTX49vHeP2W5Y3rK8REXpzSEREBERAREQEREBERAREQEREBERAREQEREBERAREQEREBERAREQEREEXE4C+J7W+Ii7f1hq36gKshkDmhw2IB+avVS1UHZPP5t5uDya47t8gTqPMkdFGO02htmw1zUjeadfh7M2G207CIigDbEREBdsOZmnLuUbMv9p5B+YDB+0o9TUhmUEjM9wYxpIGZx2aLq4oKXs2W3JJc49XHc+7kPIBSjszobZM/4iY/LXp6z7QwZrbRskIiKfNUREQEREBERAREQEREBERAREQEREBERAREQEREBERAREQEREBERAREQF1kYHAggEHQg7LsiCnmoZI/B9oz2Se+PIE6O+JB8yorq1jfHeM/pgt+p0PwK0SKP6vs3pM9ptXek+nT6f0y1zWhmxiMXKVh8g4E/IL2j7R/gjIHtvBa35HvH5W8wr5FgwdltNS2+S029OkKznnwU9Zw5FNE6Oa7y+3f2c0jVroyPuy02II1uNyoOA4rLFL6lWG8oBMNRs2ojH8JWjxN5+IaXtplXY9g0dXF2clwQQ5kjdHxyDwyMPJw/7bFSTHjpjrFKRtEMUzusUWd4exmTtDSVlm1LBdrxoyojGnas8/aZ+E+RBWiV6giIgIiICIiAiLP8VcXQ0OVrg6aeT7umiF5X+dvwtHNx00O+yDQKsxXiKkpvv6mGI8g+RoJ9wJuVhp4MQrtaqoNLEdRTUriHW6STbu6ENsFIw/hWjh1ZTx5vbe0Pf+2+5+qC3f6SsNG1Tn82RyOHza1cxeknDDoaprP6xr2f4mhdWxgbAD3ALiSFrhZzWkdCAf4oNFhuLQVDc0E8Uw6xva4fulTV81q+DqN5zNhEMnKWA9k8HrdltfeuYMQxHD9cxxGmbu12lW0aeFw7sul9DqUH0lFV8PY/BWxdrTvzAGzmnR7Hc2Pbu0jorRAREQEREBERARFU8ScRwUMfaTvtc2ZG0Xkkd7LG7uP/AIUFsoWJ4xT04zTzxRDrI9rflc6rB1FXiNffM84fTnaOI/72R1dJtH7m6hc0fCFHGcxhbK/nJN9o8+eZ9/ogvJPSThg2qmv/AKtr3f4WlcM9JWGnepDPN7JGj5uaF1jha3wtaPcAFy6MHcA+8BBeYVxBS1P5PUwy23DJGkj3gG4VkvnVfwpRzG7qeNr/AM5GMj79czLFeEEeIUOtNOayIb09U68lukc29+gdog+mIqHhfiuCuDgzNHNHpJTyDLKw+beY6OGivkBERAREQEREBEWHxjjl8kjqfDY2zyNOV9Q8n1aM9C4ayOHst+aDR8RYMyqjAc4xvjOeKdtg+KQbPaT8iDoQSCs5hXpGpmh8VbUQx1ELsjyxwMcmmkkdr6EbtOrTcdCah/C7qg56+pmqnH+azFlOP1Ym2v0uSV6V3CVOWAQRx08sZzxSxxtBa+1u9Yd9pGhB3CC8PpLw78+73iGW3zyKTS+kDDZDYVsIPR7sh/fsqPAsV7XNFKwR1EVhJFy8pGe0x3I/A6hTavDoZRaSGOQdHsa4fUINlDM14DmuDgdi0gj5hd18wdwhHGc9HNNRP3+xeezPk6J12uHlZTqPjWoo3BmJxtMZIa2uhaezF9u2YdY+XeFxryQfQUXSGVr2hzXBzXAEOBBBB2II3C7oM7xtxJ6lC3s29pUzO7Oni9p/Mno1o1J/6rOcP4F2GaWV5mqpdZZ3bk+y32WDYNC8onmrxSqqHaspLUsHk7KHTv8AeSQ2/QK+QEREBERARF51M7Y2Oe9waxgLnOOwAFyT8EFDjOGSQS+vUIDaho+0i/BURjdjh7VvC5bzh3Go62njqIvDIL2Pia7ZzHdC03B9ywuE4RPiw7aaR9NQnWOFhLZZme3I/djHDZo1IWrwmqw+jYIIHwxMB8LXC1+ZLuZ03JVJmI6rLXrX9U7NCi6xvDgCCCDqCDcH4rsqrxERAREQVXE+Ox0NO+eS5y2DWN8T3u0Yxo5klYrBcKkfIayts+qeNG7sgYdo4wdtNzuSvXiGT1vFmxHWHD42yEcjUSg5LjbusFx5uVygIiICIiAiE21OgHNZ2HiGWqcW4fSuqWtNjUOcGU9+Ya83L7fohBJx7A+1LZ4HdjVxaxTD/A/2mHYgrS8F8R+uwkvZ2c8TjFPD7Eg6dWuGoPMe5ZQfyqD91QPP5tlS8P8A3mWVRhfEPYYxB2kEtLJUj1eeGQCziBeCVjwcr7Ouy4PNFImJ6PsSIiKiIiAiKp4sxf1OjqKi1zFG5zQeb7WYPi4gIMnxdislbUOw+ne5kMYHrk7TZ2u1Ow8nEauPIKfQUUcEbY4mBjGiwaBp/wBz5qu4Swv1emY12ssn2szubppO88k89dPcArhAREQVWO4QZsskTuzqIrmKTlrux4/Ex3MfEahRsO4pie5kMpENS5xjNOT3g4NLrjqwgXa7ncDfRXywHGnC0TJv5RNTJHJG9jg1/fa4g6RsHiF9gBfdBv11kjDgWuAc0ixBFwR0I5rPF+IytEp9Ww+E+H1m7pz0uwENb7iSdV1hixC/2FbQ1hGpiLHRPI/RIcfqLKm8dFk5KRPdmebvhNY7CJ2xlxOHTuyi5J9WldsAeUbifgfr9OXzOCsjxCKelnidDKG5JqeS2dt/C8HZwvYhw8lofRvizpaFjZ3fbQOfTyE83ROyh2vVuU/FVXs5wN9zMeZq6on39s7/ACstEqDDGerYhXUrtA94q4f0mSgdpb9WQG/vV+gIiICIiAs3x6M1PFG7SOWqpopD/wAN0ozX8jt8VpFBx3C21UEkLyQHjRw3a4atcPMOAPwQWPGzy1kMQ7sbnEEDY5W91nu8vJZwNG1hbop2A8RsmaMPxMCOpAAa5xsycN0bLE7k7q3cFW54OF9KiS3SzCfnlXK12iyZrxasuBxLh2fPl79Ocfwi8EyObNJEPu8gfbk12a2nTML6forT4lNIxhMUQlfcdwvDNOZzEFZ/gLGqOdkjKUkPjeWyseftcwOXMfaabaEactNlqlv4Mc48cVtO8w6uiwWw4a0vO8wz38q139Ht/vTP9CfyrXf0e3+9M/0LQoszafKMe40xaLE2Qw0OdroWOdThwfu+QZ+1aAI72t3tNPNfUqV7nMaXsyOIBcy4NjzFxofevSy5QfNcAN6zE3Hf1u3wbDGB9FfKkLPV8Xq4jo2qZHUx+bmgRSj36NPxV2gIiICIiDP8btzwRQ5yxtRUwU7yDY9m93fAPK4GX+0rjiVwjMdJEOyhZGDkZoCL2a3TkLbc7qPj2EtqoHwvJbmsWvbo5j2kOY9p5EEAqlrMeeGtZiUUkcsQIZXwRmSGRunja3vMJ5i24JBCw6il745rSdpamuxZMmC1cc8/9yevqjPYb8gr/h6mjqu5UsExpXslhe8Xc0m9tediNPh0WMPE1J+GtheekcdQ559zMg1+Kl4HxHU+u0lNTQOihmc+SWSdo7aVjG952QH7JuwbzuR5rnaDTZ8d5m/T4uPwvRanFm71o2jx9X1pU1fiFW2RzYqISMFrP9Ya2+gv3S0210+CuUXXSNnv5Vrv6Pb/AHpn+hQscxuvZTTvFCGFsUjg/wBZYctmE5rZNbWvZa5cEXQYH0W8T4jWR3rKTIy3dqfBn/5Z1N/aFgpnpbP/AKfbk6emDvcZ2XWzWf4+wp1Vh9TEwXkMZfH/AFjO+wftNAQRFwoHD+JCppoph+NgJHR1rOafMOBHwXrX4lFDbtH5b3to47bk5QbAXGp01CCUigwYrG69zlLX5LHr2jo2n4lhXQ49T5c3ad29gcr9dL3Hd1bbXNt5oLFUUkTZcYoY5NWMinmY07GZuVoPmWtcSOinHGYBn+0H2ds1g46mwAFh3jcgWbc6qJjFB62yKanlyTRO7SCYDwu2c1w3LSLtc0oGIymSeV79XNe5gB/C1pIAHS41+KjyxgjXS2ocNCD1B5KLWY8C69bTVFLPazpoIzNTyW0Du7qD5EA+a8G45TONmNrKxx2ijpnxNPk98mw66riZuH575ptE8t+vki2fhWptmmY5xM9d1lxE/NLhFTtUSOfC+274nROc4nqAWtd5ZlVUEz2VFcI9vWidOpggurWjpZXzGuryxjo43NigYbx08du/r+JxA1PTRWnoyw3tKM1MrLOq5pKkA2uGOIbH+4xp+K7UJPSJisRM7pvHvD8k7Y6mmsKulJdGDtIx2kkLvJw26EDqq3AMbjq4s7LtcDlkido+N40cx45EELfLJcT8GdtJ6zSSerVel5LXjlAt3ZWfi00DtwqrnKLOO4lfTEMxKB1K7YTC76Z/QiRvhv0dbdX1LVMlbmje17Tza4EfRB6ouUQcIomI4pDTtzTSsjHVzgPpuVUQYpVV/dw+EtjO9bO0tiA6xsPelOumlkHnxrKyRraRsLKmpn0ihcL5eXbOO7Gt3vpst3wngxo6SKndK+V0bbOkeSSXHU2vs250HIWUbhThOKhDnBzpaiXWWpk1e89B7LRyaNFoEHzLh7gyDC8UY83k9ajkDJnGxbUBxe5gA0s+Mm17kdkeq+mql4vwt1RTOEf30RbNAek0ZzM+BIynycVLwHE21VPFO0ECRjXZTu0kd5p6FpuD5hBPREQEREGW4/wCSoiZNT2FVSuMkPRwtZ8R8nt099lV4BjMdXEJGXBBLXxu8cbxo5jhyIK3qxvE3BznTGsoXthqiLSNd9zOBsJANndHjVB7IqCi4oZnENWx1HUfmpfC49Y5PC8e4q/CAiIgLlFRYpxTDE/sY81RUHw08IzP+NtGDXclBY4pXxU0T5pXBjGC5d/ADqSdAFz6PsJkc6TEKlpbNUANiicNYqcataejneJ3wXjgXB8s8rKrE8pcw5oaNpvFE7k95/nX/QclvEBERAREQEREHzHFoDhNU5xB9Qq5M2blT1DzqD7MbzrfYFSsewt9QG9nIGXaWOdc6xuykjYhw0GmnvHPfVlKyVjo5GB7HgtcxwuCDuCF89qeHavDfyNpq6Mf+2Lvt4hfaJx+8aBs06oPd2ARl+bNJ4sxbmGVxEjpBcWvo57tiNCuDgDMob2s+gLQc4uGEZTGO7bLYDlfQarrhPE9NUHI2TJKPFDICyVp6FjrHnyVygzkWB0lQHvY/O2TKLtcwhpaQR+HUgtGj81rEdVdYfRNhjbGzwtvbbmbk6ADc8gsBQcE1FJWy1kREjXSvcKYSuYS1xuCT4TYkjI7TbVat+K1bhaOge1x/FNLCGD39m97j8kHri1e8VFLBGe9I9z5NtIWNOYnpd5Y34q4WWZUwUBfNWVLHVMtg4jew8McUYuQ0X23JNypEFHXYno1r6CkO8r7CpkHRjf5ofpHVB4VzTik/qMJPq7CDWztJsGizhTtI3c4jWx0F19RijDQGtAAaAABsANAAoWCYPDRwtgp2BkbNgNyeZJOriepU9AREQdZIw4FrgCDoQRcH3grK13o4w+R2cQdi/24HvjPvswgfRaxcONgT0QYk+joDwYhXMHTtWu+rmEoPRwx33tdXSDp22X55Gi6vaXieneGOD22fEZTZzSWi7BlcGknMTIABzIK7niSnzZc/wCBsl8rrEOe5gAsL5szSMu6CFhHAeH0zs0dMwv37SS8j/2pCSPgtIqyXiCmbvK3ZrtATo4Xbaw1uNbdATyK8m8TUxc5vagZSBcg5TeMSXadiMpuTsEFwiqjxHTWB7ZoDiQL3vplvcWu22ZpubaEHZemG4zFM97Gu78bpGlh37jywkciLj4XF7ILFZfAv91rp6TXs5s1ZB0GZwbURjpaRzX2/wCKei0NdUiKN8hBIjY55A3IaCSB8lSN4sjaQJo3RElg8THCz2Svae4T+ZcLb7ckGiRVNZxHTRh5MgOSMykNBJLQzPpYWJy65d7EHZdxxBTd77VvdaHEa7HKNNNTdzQQLkEgblBZoq+TG4GsMjpWhgAcXG4sCCQT00a73ZT0UKq4spmZbOLswJuGmwyyRxuvcCxBkBtzHwQXqKpn4kpmsLu1BAY59gDezQ4kbaO7ru6bHQrvBj8Di0ZwC82aDe/K19O7ckDW2uiCRieGQ1DDHPEyVh/C9oI+uyyUno3jj/I6qppB7DX54x7mSXt8CtRJjcALwZBePRws463DbCw7xzECwvqbLpBjcb5Wxsu7M0ODxbKQQ4+/8JQZQcK4ozw4jBL/AFlLlP7kif7MYq7Q11LGPaZTOcfk+Sy3yIMNH6Ou0/LK6qqBzY1wijPvbHY2+K1GC4FT0jMlNCyJv6I1PvO7viVYogIiICIiAiIgIiICIiCqxvhylrBapp45ehc3vD3OGo+BWcd6Nomfk1XWU49ls2doHQCQOstwiDDf7CVP9LVP/wAcH+lct9HIf9/X1sw9kSNjH/1tB+q3CIKPAuEKKjN4KdjXfnDd0h/tuJd9VeIiAiIgIiIC4cLiyIgoavhKnkibEQQGRiMEBt9HRuDjdtnEOjabEEHW41UabgeB0bY8zgGgWIbFbMHufnymPLfvvFrW721wCCIJjOGWMjayKSSIsLCx7cl2lsZj2c0t1aXXFueltEj4XiFxmfkMfZZbjYxtiJva9y1jefJEQRpeFS54JqJSHNlEzz2eeTP2LcujMrW5Ird0A8wb3KtaTCGRvD2k3HbAA7fbSNkd9Wi3kiIJVbTCWN8br2e1zDbezgQf4qGzBIWiNrGNjEbs4DGtbd3ZvjubDXuvP0REEFvCcdsvaS9nky9nduXP2PYdrfLmzdnpa+Xna6P4UY5rmumkc1zXANcIi1peQ6R4Bjs4ucL2dcC5AACIg828LNu1pJMbIHQg5u+5z8wzEBoa3K1zw0DQdoRYABTJ+Ho3Pz53g5y8gWsbmF1tRteBm3miIIE/A9O+YykuuS8uFmG5cXuBzFuZtu0Ng0gbXuplNw6I3h7Z5QbgyWyfa5SS0O7l2gEk9zLe5BuERB5V3CkcrXsdLIY3O7Rkf2ZbG8v7RzgCw57uubPzAXIFlIwzh2KAsLC7uNDQO6AfFc2AAF8xOlgiILhERAREQEREBERAREQEREBERAREQEREBERAREQf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01600" y="-1042988"/>
            <a:ext cx="4762500" cy="2181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faculty.clintoncc.suny.edu/faculty/michael.gregory/files/bio%20102/bio%20102%20lectures/Protists/endosymbiotic_theory-_chloroplas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4034" y="3657600"/>
            <a:ext cx="4762500" cy="2181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676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Endosymbiotic</a:t>
            </a:r>
            <a:r>
              <a:rPr lang="en-US" sz="3200" dirty="0" smtClean="0"/>
              <a:t> Theory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-An early ancestor of eukaryotic cells engulfed a </a:t>
            </a:r>
            <a:r>
              <a:rPr lang="en-US" dirty="0" err="1" smtClean="0"/>
              <a:t>nonphotosynthetic</a:t>
            </a:r>
            <a:r>
              <a:rPr lang="en-US" dirty="0" smtClean="0"/>
              <a:t> prokaryotic cell, which formed an </a:t>
            </a:r>
            <a:r>
              <a:rPr lang="en-US" dirty="0" err="1" smtClean="0"/>
              <a:t>endosymbiotic</a:t>
            </a:r>
            <a:r>
              <a:rPr lang="en-US" dirty="0" smtClean="0"/>
              <a:t> relationship with its host</a:t>
            </a:r>
          </a:p>
          <a:p>
            <a:pPr>
              <a:buFontTx/>
              <a:buChar char="-"/>
            </a:pPr>
            <a:r>
              <a:rPr lang="en-US" dirty="0" smtClean="0"/>
              <a:t>The host cell and the prokaryotic cell merged into a single organism: a eukaryotic cell with a mitochondrion.</a:t>
            </a:r>
          </a:p>
          <a:p>
            <a:pPr>
              <a:buFontTx/>
              <a:buChar char="-"/>
            </a:pPr>
            <a:r>
              <a:rPr lang="en-US" dirty="0" smtClean="0"/>
              <a:t>At least one of </a:t>
            </a:r>
            <a:r>
              <a:rPr lang="en-US" smtClean="0"/>
              <a:t>these </a:t>
            </a:r>
            <a:r>
              <a:rPr lang="en-US" smtClean="0"/>
              <a:t>cells </a:t>
            </a:r>
            <a:r>
              <a:rPr lang="en-US" dirty="0" smtClean="0"/>
              <a:t>may have taken up a photosynthetic prokaryote, becoming the ancestor of cells that contain chloroplasts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93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dosymbiotichypothesis.files.wordpress.com/2010/09/endosymbiosis_theor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30" y="1657350"/>
            <a:ext cx="792217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43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 virus is an </a:t>
            </a:r>
            <a:r>
              <a:rPr lang="en-US" sz="3600" b="1" u="sng" dirty="0" smtClean="0"/>
              <a:t>infectious</a:t>
            </a:r>
            <a:r>
              <a:rPr lang="en-US" sz="3600" b="1" dirty="0" smtClean="0"/>
              <a:t> agent made up of </a:t>
            </a:r>
            <a:r>
              <a:rPr lang="en-US" sz="3600" b="1" u="sng" dirty="0" smtClean="0"/>
              <a:t>nucleic</a:t>
            </a:r>
            <a:r>
              <a:rPr lang="en-US" sz="3600" b="1" dirty="0" smtClean="0"/>
              <a:t> acid (</a:t>
            </a:r>
            <a:r>
              <a:rPr lang="en-US" sz="3600" b="1" u="sng" dirty="0" smtClean="0"/>
              <a:t>DNA</a:t>
            </a:r>
            <a:r>
              <a:rPr lang="en-US" sz="3600" b="1" dirty="0" smtClean="0"/>
              <a:t> or </a:t>
            </a:r>
            <a:r>
              <a:rPr lang="en-US" sz="3600" b="1" u="sng" dirty="0" smtClean="0"/>
              <a:t>RNA</a:t>
            </a:r>
            <a:r>
              <a:rPr lang="en-US" sz="3600" b="1" dirty="0" smtClean="0"/>
              <a:t>) wrapped in a </a:t>
            </a:r>
            <a:r>
              <a:rPr lang="en-US" sz="3600" b="1" u="sng" dirty="0" smtClean="0"/>
              <a:t>protein</a:t>
            </a:r>
            <a:r>
              <a:rPr lang="en-US" sz="3600" b="1" dirty="0" smtClean="0"/>
              <a:t> coat called a </a:t>
            </a:r>
            <a:r>
              <a:rPr lang="en-US" sz="3600" b="1" u="sng" dirty="0" smtClean="0"/>
              <a:t>capsid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9050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Viruses have no </a:t>
            </a:r>
            <a:r>
              <a:rPr lang="en-US" sz="2800" b="1" u="sng" dirty="0" smtClean="0"/>
              <a:t>nucleus</a:t>
            </a:r>
            <a:r>
              <a:rPr lang="en-US" sz="2800" b="1" dirty="0" smtClean="0"/>
              <a:t>, no </a:t>
            </a:r>
            <a:r>
              <a:rPr lang="en-US" sz="2800" b="1" u="sng" dirty="0" smtClean="0"/>
              <a:t>organelles</a:t>
            </a:r>
            <a:r>
              <a:rPr lang="en-US" sz="2800" b="1" dirty="0" smtClean="0"/>
              <a:t>, no </a:t>
            </a:r>
            <a:r>
              <a:rPr lang="en-US" sz="2800" b="1" u="sng" dirty="0" smtClean="0"/>
              <a:t>cytoplasm</a:t>
            </a:r>
            <a:r>
              <a:rPr lang="en-US" sz="2800" b="1" dirty="0" smtClean="0"/>
              <a:t> or cell membrane—</a:t>
            </a:r>
            <a:r>
              <a:rPr lang="en-US" sz="2800" b="1" u="sng" dirty="0" smtClean="0"/>
              <a:t>Non-cellular</a:t>
            </a:r>
            <a:endParaRPr lang="en-US" sz="2800" b="1" u="sng" dirty="0"/>
          </a:p>
        </p:txBody>
      </p:sp>
      <p:pic>
        <p:nvPicPr>
          <p:cNvPr id="8" name="Picture 7" descr="viru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561080"/>
            <a:ext cx="2438400" cy="3088640"/>
          </a:xfrm>
          <a:prstGeom prst="rect">
            <a:avLst/>
          </a:prstGeom>
          <a:ln w="57150">
            <a:solidFill>
              <a:srgbClr val="A82443"/>
            </a:solidFill>
          </a:ln>
        </p:spPr>
      </p:pic>
      <p:pic>
        <p:nvPicPr>
          <p:cNvPr id="9" name="Picture 8" descr="Animal-Ce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581400"/>
            <a:ext cx="3063274" cy="3042943"/>
          </a:xfrm>
          <a:prstGeom prst="rect">
            <a:avLst/>
          </a:prstGeom>
          <a:ln w="57150">
            <a:solidFill>
              <a:srgbClr val="A82443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657600" y="4800600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/>
              <a:t>vs</a:t>
            </a:r>
            <a:endParaRPr lang="en-US" sz="96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28956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/>
            <a:r>
              <a:rPr lang="en-US" sz="2800" b="1" dirty="0" smtClean="0"/>
              <a:t>This is why it does NOT belong to any </a:t>
            </a:r>
            <a:r>
              <a:rPr lang="en-US" sz="2800" b="1" u="sng" dirty="0" smtClean="0"/>
              <a:t>kingdom</a:t>
            </a:r>
            <a:r>
              <a:rPr lang="en-US" sz="2800" b="1" dirty="0" smtClean="0"/>
              <a:t>.</a:t>
            </a:r>
            <a:endParaRPr lang="en-US" sz="2800" b="1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V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5181600" y="2438400"/>
            <a:ext cx="3778094" cy="28435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04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Viruses have either </a:t>
            </a:r>
            <a: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</a:rPr>
              <a:t>DNA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or </a:t>
            </a:r>
            <a: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</a:rPr>
              <a:t>RNA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but NOT both.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" name="Straight Arrow Connector 8"/>
          <p:cNvCxnSpPr>
            <a:stCxn id="11" idx="0"/>
          </p:cNvCxnSpPr>
          <p:nvPr/>
        </p:nvCxnSpPr>
        <p:spPr>
          <a:xfrm rot="16200000" flipV="1">
            <a:off x="7067550" y="4210050"/>
            <a:ext cx="1295400" cy="381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24600" y="48768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HIV Infected Cell</a:t>
            </a:r>
            <a:endParaRPr lang="en-US" sz="2800" b="1" dirty="0"/>
          </a:p>
        </p:txBody>
      </p:sp>
      <p:pic>
        <p:nvPicPr>
          <p:cNvPr id="1026" name="Picture 2" descr="http://wordinfo.info/words/images/zoo-dog-scratchin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495800"/>
            <a:ext cx="4354286" cy="23622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724400" y="5715000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flea is a parasite to a dog and is harmful to the dog.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2438400"/>
            <a:ext cx="502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smtClean="0"/>
              <a:t>Viruses are </a:t>
            </a:r>
            <a:r>
              <a:rPr lang="en-US" sz="2800" b="1" u="sng" dirty="0" smtClean="0"/>
              <a:t>parasites</a:t>
            </a:r>
            <a:r>
              <a:rPr lang="en-US" sz="2800" b="1" dirty="0" smtClean="0"/>
              <a:t>—</a:t>
            </a:r>
            <a:r>
              <a:rPr lang="en-US" sz="2800" dirty="0" smtClean="0"/>
              <a:t>an organism that </a:t>
            </a:r>
            <a:r>
              <a:rPr lang="en-US" sz="2800" b="1" u="sng" dirty="0" smtClean="0"/>
              <a:t>depends</a:t>
            </a:r>
            <a:r>
              <a:rPr lang="en-US" sz="2800" dirty="0" smtClean="0"/>
              <a:t> entirely upon another </a:t>
            </a:r>
            <a:r>
              <a:rPr lang="en-US" sz="2800" b="1" u="sng" dirty="0" smtClean="0"/>
              <a:t>living</a:t>
            </a:r>
            <a:r>
              <a:rPr lang="en-US" sz="2800" dirty="0" smtClean="0"/>
              <a:t> organism (a </a:t>
            </a:r>
            <a:r>
              <a:rPr lang="en-US" sz="2800" b="1" u="sng" dirty="0" smtClean="0"/>
              <a:t>host</a:t>
            </a:r>
            <a:r>
              <a:rPr lang="en-US" sz="2800" dirty="0" smtClean="0"/>
              <a:t>) for its existence in such a way that it </a:t>
            </a:r>
            <a:r>
              <a:rPr lang="en-US" sz="2800" b="1" u="sng" dirty="0" smtClean="0"/>
              <a:t>harms</a:t>
            </a:r>
            <a:r>
              <a:rPr lang="en-US" sz="2800" dirty="0" smtClean="0"/>
              <a:t> that organism.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4495800" y="5257800"/>
            <a:ext cx="4648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(This is the reason why HIV is so incurable.)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3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7963" y="3276600"/>
            <a:ext cx="2819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381000" y="1371600"/>
            <a:ext cx="2438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2133600" y="1143000"/>
            <a:ext cx="3178175" cy="1295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Capsid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(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protein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coat)</a:t>
            </a:r>
          </a:p>
          <a:p>
            <a:pPr marL="0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itchFamily="34" charset="0"/>
              <a:buChar char="–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inside contains either  </a:t>
            </a:r>
          </a:p>
          <a:p>
            <a:pPr marL="0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latin typeface="Calibri" pitchFamily="34" charset="0"/>
                <a:cs typeface="Arial" pitchFamily="34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RNA or DNA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535363" y="4419600"/>
            <a:ext cx="1303338" cy="923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Surface Marker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7192963" y="2819400"/>
            <a:ext cx="1951037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DNA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or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RNA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5516563" y="6172200"/>
            <a:ext cx="2932112" cy="4365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Capsid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(protein coat)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81000" y="353942"/>
            <a:ext cx="708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Bacteriophage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viruses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that infect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bacteria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87963" y="2057400"/>
            <a:ext cx="3288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2. Flu (influenza), HIV</a:t>
            </a:r>
            <a:endParaRPr lang="en-US" sz="2800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1905000" y="1524000"/>
            <a:ext cx="2286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6583363" y="3429000"/>
            <a:ext cx="1295400" cy="990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4" idx="1"/>
          </p:cNvCxnSpPr>
          <p:nvPr/>
        </p:nvCxnSpPr>
        <p:spPr>
          <a:xfrm flipV="1">
            <a:off x="4830763" y="4648200"/>
            <a:ext cx="4572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5859463" y="5676900"/>
            <a:ext cx="7620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27" grpId="0" animBg="1"/>
      <p:bldP spid="1028" grpId="0" animBg="1"/>
      <p:bldP spid="10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rus mo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447800" y="1295400"/>
            <a:ext cx="1752600" cy="914400"/>
            <a:chOff x="1447800" y="1295400"/>
            <a:chExt cx="1752600" cy="91440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286000" y="1828800"/>
              <a:ext cx="914400" cy="38100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447800" y="1295400"/>
              <a:ext cx="152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Capsid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114800" y="2514600"/>
            <a:ext cx="3505200" cy="584775"/>
            <a:chOff x="4114800" y="2514600"/>
            <a:chExt cx="3505200" cy="584775"/>
          </a:xfrm>
        </p:grpSpPr>
        <p:cxnSp>
          <p:nvCxnSpPr>
            <p:cNvPr id="9" name="Straight Arrow Connector 8"/>
            <p:cNvCxnSpPr/>
            <p:nvPr/>
          </p:nvCxnSpPr>
          <p:spPr>
            <a:xfrm rot="10800000">
              <a:off x="4114800" y="2590800"/>
              <a:ext cx="1143000" cy="22860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257800" y="2514600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Nucleic Acid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438400" y="5719227"/>
            <a:ext cx="6705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</a:rPr>
              <a:t>Bacteriophage—a virus that infects bacteria (bacteria is the host)</a:t>
            </a:r>
            <a:endParaRPr lang="en-US" sz="3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rve Cells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304800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3</a:t>
            </a:r>
            <a:r>
              <a:rPr lang="en-US" sz="3000" dirty="0" smtClean="0"/>
              <a:t>. </a:t>
            </a:r>
            <a:r>
              <a:rPr lang="en-US" sz="3000" b="1" u="sng" dirty="0" err="1" smtClean="0"/>
              <a:t>Nonviral</a:t>
            </a:r>
            <a:r>
              <a:rPr lang="en-US" sz="3000" b="1" dirty="0" smtClean="0"/>
              <a:t> particle</a:t>
            </a:r>
          </a:p>
          <a:p>
            <a:pPr marL="350838"/>
            <a:r>
              <a:rPr lang="en-US" sz="3000" b="1" dirty="0" smtClean="0"/>
              <a:t>Has </a:t>
            </a:r>
            <a:r>
              <a:rPr lang="en-US" sz="3000" b="1" u="sng" dirty="0" smtClean="0"/>
              <a:t>protein</a:t>
            </a:r>
            <a:r>
              <a:rPr lang="en-US" sz="3000" b="1" dirty="0" smtClean="0"/>
              <a:t> only, no DNA or RNA (cause of </a:t>
            </a:r>
            <a:r>
              <a:rPr lang="en-US" sz="3000" b="1" u="sng" dirty="0" smtClean="0"/>
              <a:t>mad cow </a:t>
            </a:r>
            <a:r>
              <a:rPr lang="en-US" sz="3000" b="1" dirty="0" smtClean="0"/>
              <a:t>disease and </a:t>
            </a:r>
            <a:r>
              <a:rPr lang="en-US" sz="3000" b="1" dirty="0" err="1" smtClean="0"/>
              <a:t>Creuztfeldt</a:t>
            </a:r>
            <a:r>
              <a:rPr lang="en-US" sz="3000" b="1" dirty="0" smtClean="0"/>
              <a:t>-Jacob disease in humans)—</a:t>
            </a:r>
            <a:r>
              <a:rPr lang="en-US" sz="3000" b="1" u="sng" dirty="0" smtClean="0"/>
              <a:t>Prions</a:t>
            </a:r>
            <a:r>
              <a:rPr lang="en-US" sz="3000" b="1" dirty="0" smtClean="0"/>
              <a:t> (affect the </a:t>
            </a:r>
            <a:r>
              <a:rPr lang="en-US" sz="3000" b="1" u="sng" dirty="0" smtClean="0"/>
              <a:t>brain</a:t>
            </a:r>
            <a:r>
              <a:rPr lang="en-US" sz="3000" b="1" dirty="0" smtClean="0"/>
              <a:t> and are always </a:t>
            </a:r>
            <a:r>
              <a:rPr lang="en-US" sz="3000" b="1" u="sng" dirty="0" smtClean="0"/>
              <a:t>fatal</a:t>
            </a:r>
            <a:r>
              <a:rPr lang="en-US" sz="3000" b="1" dirty="0" smtClean="0"/>
              <a:t>)</a:t>
            </a:r>
            <a:endParaRPr lang="en-US" sz="3000" b="1" dirty="0"/>
          </a:p>
        </p:txBody>
      </p:sp>
      <p:pic>
        <p:nvPicPr>
          <p:cNvPr id="6" name="Picture 5" descr="mad cow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2438400"/>
            <a:ext cx="4800600" cy="403575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5400000" flipH="1" flipV="1">
            <a:off x="457200" y="2667000"/>
            <a:ext cx="10668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" y="32766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No DNA or RNA!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971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0"/>
            <a:ext cx="8991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4</a:t>
            </a:r>
            <a:r>
              <a:rPr lang="en-US" sz="2600" dirty="0" smtClean="0"/>
              <a:t>. </a:t>
            </a:r>
            <a:r>
              <a:rPr lang="en-US" sz="2600" b="1" u="sng" dirty="0" smtClean="0"/>
              <a:t>Replication</a:t>
            </a:r>
            <a:r>
              <a:rPr lang="en-US" sz="2600" b="1" dirty="0" smtClean="0"/>
              <a:t> is how a virus </a:t>
            </a:r>
            <a:r>
              <a:rPr lang="en-US" sz="2600" b="1" u="sng" dirty="0" smtClean="0"/>
              <a:t>spreads</a:t>
            </a:r>
            <a:r>
              <a:rPr lang="en-US" sz="2600" b="1" dirty="0" smtClean="0"/>
              <a:t>.</a:t>
            </a:r>
          </a:p>
          <a:p>
            <a:pPr marL="288925"/>
            <a:r>
              <a:rPr lang="en-US" sz="2600" b="1" dirty="0" smtClean="0"/>
              <a:t>A virus CANNOT reproduce by itself—it must </a:t>
            </a:r>
            <a:r>
              <a:rPr lang="en-US" sz="2600" b="1" u="sng" dirty="0" smtClean="0"/>
              <a:t>invade</a:t>
            </a:r>
            <a:r>
              <a:rPr lang="en-US" sz="2600" b="1" dirty="0" smtClean="0"/>
              <a:t> a </a:t>
            </a:r>
            <a:r>
              <a:rPr lang="en-US" sz="2600" b="1" u="sng" dirty="0" smtClean="0"/>
              <a:t>host</a:t>
            </a:r>
            <a:r>
              <a:rPr lang="en-US" sz="2600" b="1" dirty="0" smtClean="0"/>
              <a:t> cell and take over the cell </a:t>
            </a:r>
            <a:r>
              <a:rPr lang="en-US" sz="2600" b="1" u="sng" dirty="0" smtClean="0"/>
              <a:t>activities</a:t>
            </a:r>
            <a:r>
              <a:rPr lang="en-US" sz="2600" b="1" dirty="0" smtClean="0"/>
              <a:t>, eventually </a:t>
            </a:r>
            <a:r>
              <a:rPr lang="en-US" sz="2600" b="1" u="sng" dirty="0" smtClean="0"/>
              <a:t>causing</a:t>
            </a:r>
            <a:r>
              <a:rPr lang="en-US" sz="2600" b="1" dirty="0" smtClean="0"/>
              <a:t> </a:t>
            </a:r>
            <a:r>
              <a:rPr lang="en-US" sz="2600" b="1" u="sng" dirty="0" smtClean="0"/>
              <a:t>destruction</a:t>
            </a:r>
            <a:r>
              <a:rPr lang="en-US" sz="2600" b="1" dirty="0" smtClean="0"/>
              <a:t> of the cell and </a:t>
            </a:r>
            <a:r>
              <a:rPr lang="en-US" sz="2600" b="1" u="sng" dirty="0" smtClean="0"/>
              <a:t>killing</a:t>
            </a:r>
            <a:r>
              <a:rPr lang="en-US" sz="2600" b="1" dirty="0" smtClean="0"/>
              <a:t> it. (The virus enters a cell, </a:t>
            </a:r>
            <a:r>
              <a:rPr lang="en-US" sz="2600" b="1" u="sng" dirty="0" smtClean="0"/>
              <a:t>makes copies</a:t>
            </a:r>
            <a:r>
              <a:rPr lang="en-US" sz="2600" b="1" dirty="0" smtClean="0"/>
              <a:t> of itself and causes the cell to </a:t>
            </a:r>
            <a:r>
              <a:rPr lang="en-US" sz="2600" b="1" u="sng" dirty="0" smtClean="0"/>
              <a:t>burst</a:t>
            </a:r>
            <a:r>
              <a:rPr lang="en-US" sz="2600" b="1" dirty="0" smtClean="0"/>
              <a:t> releasing more viruses.)</a:t>
            </a:r>
            <a:endParaRPr lang="en-US" sz="2600" b="1" dirty="0"/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591050"/>
            <a:ext cx="213868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2895600"/>
            <a:ext cx="16002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048000"/>
            <a:ext cx="198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5181600"/>
            <a:ext cx="19812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6946900" y="2133600"/>
            <a:ext cx="21971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DNA/RNA is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copied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581400" y="2286000"/>
            <a:ext cx="251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DNA/RNA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injected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into cell.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85800" y="2514600"/>
            <a:ext cx="21336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Virus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attaches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to cell.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133600" y="4419600"/>
            <a:ext cx="1893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Virus copies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itself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261100" y="4495800"/>
            <a:ext cx="2882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Cell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bursts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(lyses) and releases new viruses.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3352800"/>
            <a:ext cx="838200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Step 1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048000" y="3276600"/>
            <a:ext cx="979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Step 2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019800" y="3200400"/>
            <a:ext cx="836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Step 3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295400" y="5715000"/>
            <a:ext cx="8842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Step 4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419600" y="5715000"/>
            <a:ext cx="8080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Step 5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7170" grpId="0"/>
      <p:bldP spid="7171" grpId="0" animBg="1"/>
      <p:bldP spid="7172" grpId="0"/>
      <p:bldP spid="7173" grpId="0"/>
      <p:bldP spid="7174" grpId="0" animBg="1"/>
      <p:bldP spid="7175" grpId="0"/>
      <p:bldP spid="7176" grpId="0"/>
      <p:bldP spid="7177" grpId="0"/>
      <p:bldP spid="71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286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Cert</a:t>
            </a:r>
            <a:r>
              <a:rPr lang="en-US" sz="4000" b="1" dirty="0" smtClean="0"/>
              <a:t>ain viruses can only attack certain cell types. They are said to be </a:t>
            </a:r>
            <a:r>
              <a:rPr lang="en-US" sz="4000" b="1" u="sng" dirty="0" smtClean="0"/>
              <a:t>specific</a:t>
            </a:r>
            <a:r>
              <a:rPr lang="en-US" sz="4000" b="1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1816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It’s like the pieces of a puzzle. The ends have to match up so only certain pieces fit.</a:t>
            </a:r>
            <a:endParaRPr lang="en-US" sz="2400" b="1" dirty="0"/>
          </a:p>
        </p:txBody>
      </p:sp>
      <p:pic>
        <p:nvPicPr>
          <p:cNvPr id="16386" name="Picture 2" descr="http://www.paragraph.com.au/images/general/nobel96/l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7350" y="2562225"/>
            <a:ext cx="3676650" cy="4295775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1905000" y="2286000"/>
            <a:ext cx="4191000" cy="1371600"/>
            <a:chOff x="1905000" y="2286000"/>
            <a:chExt cx="4191000" cy="1371600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4495800" y="2590800"/>
              <a:ext cx="1600200" cy="10668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905000" y="2286000"/>
              <a:ext cx="2667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Surface Markers</a:t>
              </a:r>
              <a:endParaRPr lang="en-US" sz="2800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05000" y="4038600"/>
            <a:ext cx="4038600" cy="1371600"/>
            <a:chOff x="1905000" y="4038600"/>
            <a:chExt cx="4038600" cy="1371600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4343400" y="4343400"/>
              <a:ext cx="1600200" cy="10668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905000" y="4038600"/>
              <a:ext cx="2667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Receptor Sites</a:t>
              </a:r>
              <a:endParaRPr lang="en-US" sz="2800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28600" y="1676400"/>
            <a:ext cx="8610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Example: The rabies virus only attacks </a:t>
            </a:r>
            <a:r>
              <a:rPr lang="en-US" sz="2600" b="1" u="sng" dirty="0" smtClean="0"/>
              <a:t>brain</a:t>
            </a:r>
            <a:r>
              <a:rPr lang="en-US" sz="2600" b="1" dirty="0" smtClean="0"/>
              <a:t> or </a:t>
            </a:r>
            <a:r>
              <a:rPr lang="en-US" sz="2600" b="1" u="sng" dirty="0" smtClean="0"/>
              <a:t>nervous</a:t>
            </a:r>
            <a:r>
              <a:rPr lang="en-US" sz="2600" b="1" dirty="0" smtClean="0"/>
              <a:t> cells.</a:t>
            </a:r>
            <a:endParaRPr lang="en-US" sz="2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924800" y="28956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Virus</a:t>
            </a:r>
            <a:endParaRPr lang="en-US" sz="2000" b="1" dirty="0"/>
          </a:p>
        </p:txBody>
      </p:sp>
      <p:sp>
        <p:nvSpPr>
          <p:cNvPr id="18" name="Rectangle 17"/>
          <p:cNvSpPr/>
          <p:nvPr/>
        </p:nvSpPr>
        <p:spPr>
          <a:xfrm>
            <a:off x="7848600" y="6172200"/>
            <a:ext cx="5757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Cell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2" name="Picture 4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609600" y="1219200"/>
            <a:ext cx="3058099" cy="3430030"/>
          </a:xfrm>
          <a:prstGeom prst="rect">
            <a:avLst/>
          </a:prstGeom>
          <a:noFill/>
        </p:spPr>
      </p:pic>
      <p:pic>
        <p:nvPicPr>
          <p:cNvPr id="25610" name="Picture 6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734498" y="1905000"/>
            <a:ext cx="3707045" cy="2867025"/>
          </a:xfrm>
          <a:prstGeom prst="rect">
            <a:avLst/>
          </a:prstGeom>
          <a:noFill/>
        </p:spPr>
      </p:pic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515299" y="1905000"/>
            <a:ext cx="1752600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Surface Markers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362899" y="3733800"/>
            <a:ext cx="1695450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Receptor Sites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7239000" y="1447800"/>
            <a:ext cx="1143000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Virus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381000" y="291525"/>
            <a:ext cx="8458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 virus recognizes cells it can infect by matching its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surface marker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with a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receptor site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on a cell.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		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7858699" y="2362200"/>
            <a:ext cx="762000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cs typeface="Arial" pitchFamily="34" charset="0"/>
              </a:rPr>
              <a:t>Cell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10800000" flipV="1">
            <a:off x="2143699" y="2438400"/>
            <a:ext cx="16002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2143699" y="3352800"/>
            <a:ext cx="137160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963099" y="2362200"/>
            <a:ext cx="15240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810699" y="3200400"/>
            <a:ext cx="15240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V="1">
            <a:off x="6639500" y="1676400"/>
            <a:ext cx="675701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7401499" y="2819400"/>
            <a:ext cx="8382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hevron 21"/>
          <p:cNvSpPr/>
          <p:nvPr/>
        </p:nvSpPr>
        <p:spPr>
          <a:xfrm rot="5400000">
            <a:off x="6096000" y="4191000"/>
            <a:ext cx="685800" cy="8382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Isosceles Triangle 22"/>
          <p:cNvSpPr/>
          <p:nvPr/>
        </p:nvSpPr>
        <p:spPr>
          <a:xfrm rot="10800000">
            <a:off x="1828800" y="6096000"/>
            <a:ext cx="8382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905000" y="4267200"/>
            <a:ext cx="762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5867400" y="5105400"/>
            <a:ext cx="1066800" cy="685800"/>
            <a:chOff x="5791200" y="5638800"/>
            <a:chExt cx="1066800" cy="685800"/>
          </a:xfrm>
        </p:grpSpPr>
        <p:cxnSp>
          <p:nvCxnSpPr>
            <p:cNvPr id="29" name="Straight Connector 28"/>
            <p:cNvCxnSpPr/>
            <p:nvPr/>
          </p:nvCxnSpPr>
          <p:spPr>
            <a:xfrm rot="5400000">
              <a:off x="5448300" y="5981700"/>
              <a:ext cx="685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791200" y="6324600"/>
              <a:ext cx="1066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6515100" y="5981700"/>
              <a:ext cx="685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Oval 39"/>
          <p:cNvSpPr/>
          <p:nvPr/>
        </p:nvSpPr>
        <p:spPr>
          <a:xfrm>
            <a:off x="1828800" y="5105400"/>
            <a:ext cx="914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Block Arc 40"/>
          <p:cNvSpPr/>
          <p:nvPr/>
        </p:nvSpPr>
        <p:spPr>
          <a:xfrm rot="10800000">
            <a:off x="5562600" y="5257800"/>
            <a:ext cx="1676400" cy="1447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2971800" y="4648200"/>
            <a:ext cx="26670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895600" y="5486400"/>
            <a:ext cx="25146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819400" y="4495800"/>
            <a:ext cx="289560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d blood cells-closeup-D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Resource_x0020_Type xmlns="3dad766c-9e36-455d-8d7c-234eca89fec7">
      <Value>Academic</Value>
      <Value>Student Resource</Value>
    </Resource_x0020_Typ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1096CC707031408CD9FF9F286BB83A" ma:contentTypeVersion="1" ma:contentTypeDescription="Create a new document." ma:contentTypeScope="" ma:versionID="86c8869a9d9a84e7005a5d293027d473">
  <xsd:schema xmlns:xsd="http://www.w3.org/2001/XMLSchema" xmlns:p="http://schemas.microsoft.com/office/2006/metadata/properties" xmlns:ns2="3dad766c-9e36-455d-8d7c-234eca89fec7" targetNamespace="http://schemas.microsoft.com/office/2006/metadata/properties" ma:root="true" ma:fieldsID="111b1d09fd174d8180c4ea5adcf5fafb" ns2:_="">
    <xsd:import namespace="3dad766c-9e36-455d-8d7c-234eca89fec7"/>
    <xsd:element name="properties">
      <xsd:complexType>
        <xsd:sequence>
          <xsd:element name="documentManagement">
            <xsd:complexType>
              <xsd:all>
                <xsd:element ref="ns2:Resource_x0020_Typ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dad766c-9e36-455d-8d7c-234eca89fec7" elementFormDefault="qualified">
    <xsd:import namespace="http://schemas.microsoft.com/office/2006/documentManagement/types"/>
    <xsd:element name="Resource_x0020_Type" ma:index="8" nillable="true" ma:displayName="Resource Type" ma:default="" ma:internalName="Resource_x0020_Type" ma:requiredMultiChoice="tru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cademic"/>
                        <xsd:enumeration value="AP"/>
                        <xsd:enumeration value="Pre AP"/>
                        <xsd:enumeration value="Parent Resource"/>
                        <xsd:enumeration value="Student Resource"/>
                        <xsd:enumeration value="Publications"/>
                        <xsd:enumeration value="Homework"/>
                        <xsd:enumeration value="Other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1A2FBB-372A-455D-805E-1CB8F4013EAD}">
  <ds:schemaRefs>
    <ds:schemaRef ds:uri="http://schemas.microsoft.com/office/2006/metadata/properties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3dad766c-9e36-455d-8d7c-234eca89fec7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2279C43-E0D2-4CF0-B4BF-728B4F2089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ad766c-9e36-455d-8d7c-234eca89fec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93D52D04-489F-44F8-90A7-77179241B3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Red blood cells-closeup-DNA</Template>
  <TotalTime>2713</TotalTime>
  <Words>672</Words>
  <Application>Microsoft Office PowerPoint</Application>
  <PresentationFormat>On-screen Show (4:3)</PresentationFormat>
  <Paragraphs>108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Red blood cells-closeup-DNA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Endosymbiotic theory</vt:lpstr>
      <vt:lpstr>Endosymbiotic Theory</vt:lpstr>
      <vt:lpstr>PowerPoint Presentation</vt:lpstr>
    </vt:vector>
  </TitlesOfParts>
  <Company>Katy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Virus PowerPoint</dc:title>
  <dc:creator>D0803679</dc:creator>
  <cp:lastModifiedBy>Erin Dunlap</cp:lastModifiedBy>
  <cp:revision>96</cp:revision>
  <dcterms:created xsi:type="dcterms:W3CDTF">2009-01-15T23:49:33Z</dcterms:created>
  <dcterms:modified xsi:type="dcterms:W3CDTF">2019-12-03T15:06:19Z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TC300024511033</vt:lpwstr>
  </property>
  <property fmtid="{D5CDD505-2E9C-101B-9397-08002B2CF9AE}" pid="3" name="ContentTypeId">
    <vt:lpwstr>0x010100AF1096CC707031408CD9FF9F286BB83A</vt:lpwstr>
  </property>
</Properties>
</file>