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26611-EF99-4ABB-9C64-824BB291D8A6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831D6-5616-4948-8F36-7183C1FF8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574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26611-EF99-4ABB-9C64-824BB291D8A6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831D6-5616-4948-8F36-7183C1FF8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090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26611-EF99-4ABB-9C64-824BB291D8A6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831D6-5616-4948-8F36-7183C1FF8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838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26611-EF99-4ABB-9C64-824BB291D8A6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831D6-5616-4948-8F36-7183C1FF8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933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26611-EF99-4ABB-9C64-824BB291D8A6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831D6-5616-4948-8F36-7183C1FF8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85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26611-EF99-4ABB-9C64-824BB291D8A6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831D6-5616-4948-8F36-7183C1FF8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009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26611-EF99-4ABB-9C64-824BB291D8A6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831D6-5616-4948-8F36-7183C1FF8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39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26611-EF99-4ABB-9C64-824BB291D8A6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831D6-5616-4948-8F36-7183C1FF8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994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26611-EF99-4ABB-9C64-824BB291D8A6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831D6-5616-4948-8F36-7183C1FF8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349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26611-EF99-4ABB-9C64-824BB291D8A6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831D6-5616-4948-8F36-7183C1FF8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546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26611-EF99-4ABB-9C64-824BB291D8A6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831D6-5616-4948-8F36-7183C1FF8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907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F26611-EF99-4ABB-9C64-824BB291D8A6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D831D6-5616-4948-8F36-7183C1FF8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661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0" y="1600200"/>
            <a:ext cx="5791200" cy="1828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6000">
                <a:solidFill>
                  <a:srgbClr val="669900"/>
                </a:solidFill>
                <a:latin typeface="Forte" panose="03060902040502070203" pitchFamily="66" charset="0"/>
              </a:rPr>
              <a:t>Tropical Rain Forest</a:t>
            </a:r>
          </a:p>
        </p:txBody>
      </p:sp>
      <p:sp>
        <p:nvSpPr>
          <p:cNvPr id="22531" name="WordArt 4"/>
          <p:cNvSpPr>
            <a:spLocks noChangeArrowheads="1" noChangeShapeType="1" noTextEdit="1"/>
          </p:cNvSpPr>
          <p:nvPr/>
        </p:nvSpPr>
        <p:spPr bwMode="auto">
          <a:xfrm>
            <a:off x="2286000" y="762000"/>
            <a:ext cx="7467600" cy="25146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765742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Ravie" panose="04040805050809020602" pitchFamily="82" charset="0"/>
              </a:rPr>
              <a:t>Biome of the Day</a:t>
            </a:r>
          </a:p>
        </p:txBody>
      </p:sp>
      <p:pic>
        <p:nvPicPr>
          <p:cNvPr id="22532" name="Picture 6" descr="tropical_rainfor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336926"/>
            <a:ext cx="6324600" cy="352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Text Box 7"/>
          <p:cNvSpPr txBox="1">
            <a:spLocks noChangeArrowheads="1"/>
          </p:cNvSpPr>
          <p:nvPr/>
        </p:nvSpPr>
        <p:spPr bwMode="auto">
          <a:xfrm>
            <a:off x="1676400" y="3581401"/>
            <a:ext cx="2819400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669900"/>
                </a:solidFill>
              </a:rPr>
              <a:t>Contains more than HALF of all species on Earth!</a:t>
            </a:r>
          </a:p>
        </p:txBody>
      </p:sp>
    </p:spTree>
    <p:extLst>
      <p:ext uri="{BB962C8B-B14F-4D97-AF65-F5344CB8AC3E}">
        <p14:creationId xmlns:p14="http://schemas.microsoft.com/office/powerpoint/2010/main" val="419962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669900"/>
                </a:solidFill>
              </a:rPr>
              <a:t>Plants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3124200" cy="32004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669900"/>
                </a:solidFill>
              </a:rPr>
              <a:t>Wheat </a:t>
            </a:r>
          </a:p>
          <a:p>
            <a:pPr eaLnBrk="1" hangingPunct="1"/>
            <a:r>
              <a:rPr lang="en-US" altLang="en-US" smtClean="0">
                <a:solidFill>
                  <a:srgbClr val="669900"/>
                </a:solidFill>
              </a:rPr>
              <a:t>Rye</a:t>
            </a:r>
          </a:p>
          <a:p>
            <a:pPr eaLnBrk="1" hangingPunct="1"/>
            <a:r>
              <a:rPr lang="en-US" altLang="en-US" smtClean="0">
                <a:solidFill>
                  <a:srgbClr val="669900"/>
                </a:solidFill>
              </a:rPr>
              <a:t>Barley</a:t>
            </a:r>
          </a:p>
          <a:p>
            <a:pPr eaLnBrk="1" hangingPunct="1"/>
            <a:r>
              <a:rPr lang="en-US" altLang="en-US" smtClean="0">
                <a:solidFill>
                  <a:srgbClr val="669900"/>
                </a:solidFill>
              </a:rPr>
              <a:t>Corn</a:t>
            </a:r>
          </a:p>
          <a:p>
            <a:pPr eaLnBrk="1" hangingPunct="1"/>
            <a:r>
              <a:rPr lang="en-US" altLang="en-US" smtClean="0">
                <a:solidFill>
                  <a:srgbClr val="669900"/>
                </a:solidFill>
              </a:rPr>
              <a:t>Grass (duh.)</a:t>
            </a:r>
          </a:p>
        </p:txBody>
      </p:sp>
      <p:pic>
        <p:nvPicPr>
          <p:cNvPr id="32772" name="Picture 5" descr="animals-grassland-biome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514600"/>
            <a:ext cx="57912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733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669900"/>
                </a:solidFill>
              </a:rPr>
              <a:t>Animals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76800" y="1219200"/>
            <a:ext cx="2895600" cy="37338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669900"/>
                </a:solidFill>
              </a:rPr>
              <a:t>Bison</a:t>
            </a:r>
          </a:p>
          <a:p>
            <a:pPr eaLnBrk="1" hangingPunct="1"/>
            <a:r>
              <a:rPr lang="en-US" altLang="en-US" smtClean="0">
                <a:solidFill>
                  <a:srgbClr val="669900"/>
                </a:solidFill>
              </a:rPr>
              <a:t>Lion</a:t>
            </a:r>
          </a:p>
          <a:p>
            <a:pPr eaLnBrk="1" hangingPunct="1"/>
            <a:r>
              <a:rPr lang="en-US" altLang="en-US" smtClean="0">
                <a:solidFill>
                  <a:srgbClr val="669900"/>
                </a:solidFill>
              </a:rPr>
              <a:t>Gazelle</a:t>
            </a:r>
          </a:p>
          <a:p>
            <a:pPr eaLnBrk="1" hangingPunct="1"/>
            <a:r>
              <a:rPr lang="en-US" altLang="en-US" smtClean="0">
                <a:solidFill>
                  <a:srgbClr val="669900"/>
                </a:solidFill>
              </a:rPr>
              <a:t>Prairie Dog</a:t>
            </a:r>
          </a:p>
          <a:p>
            <a:pPr eaLnBrk="1" hangingPunct="1"/>
            <a:r>
              <a:rPr lang="en-US" altLang="en-US" smtClean="0">
                <a:solidFill>
                  <a:srgbClr val="669900"/>
                </a:solidFill>
              </a:rPr>
              <a:t>Giraffe</a:t>
            </a:r>
          </a:p>
          <a:p>
            <a:pPr eaLnBrk="1" hangingPunct="1"/>
            <a:r>
              <a:rPr lang="en-US" altLang="en-US" smtClean="0">
                <a:solidFill>
                  <a:srgbClr val="669900"/>
                </a:solidFill>
              </a:rPr>
              <a:t>Kangaroo</a:t>
            </a:r>
          </a:p>
        </p:txBody>
      </p:sp>
      <p:pic>
        <p:nvPicPr>
          <p:cNvPr id="3379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76400"/>
            <a:ext cx="32004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800600"/>
            <a:ext cx="3124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526" y="1828800"/>
            <a:ext cx="3038475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0"/>
            <a:ext cx="30480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94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669900"/>
                </a:solidFill>
              </a:rPr>
              <a:t>Abiotic Factors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0" y="1524000"/>
            <a:ext cx="3810000" cy="9144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669900"/>
                </a:solidFill>
              </a:rPr>
              <a:t>Rich, fertile soil</a:t>
            </a:r>
          </a:p>
        </p:txBody>
      </p:sp>
      <p:pic>
        <p:nvPicPr>
          <p:cNvPr id="34820" name="Picture 5" descr="tallgrass-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124200"/>
            <a:ext cx="561975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7" descr="ANd9GcRX6nl58OyQxDQbNPfZJxVmfFkSbX9-I6yG0o203CyJPN0s9rnZo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26" y="3105150"/>
            <a:ext cx="2809875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9" descr="lupine-grou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105150"/>
            <a:ext cx="4248150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Picture 11" descr="fsc_grassland_plants_1_grand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2286000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4" name="Picture 13" descr="51qvB8z8sc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026" y="0"/>
            <a:ext cx="2593975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777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71800" y="1447800"/>
            <a:ext cx="6172200" cy="13716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4000">
                <a:solidFill>
                  <a:srgbClr val="0000FF"/>
                </a:solidFill>
              </a:rPr>
              <a:t>Desert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4000">
                <a:solidFill>
                  <a:srgbClr val="0000FF"/>
                </a:solidFill>
              </a:rPr>
              <a:t>Driest Biome on Earth</a:t>
            </a:r>
          </a:p>
        </p:txBody>
      </p:sp>
      <p:sp>
        <p:nvSpPr>
          <p:cNvPr id="36867" name="WordArt 4"/>
          <p:cNvSpPr>
            <a:spLocks noChangeArrowheads="1" noChangeShapeType="1" noTextEdit="1"/>
          </p:cNvSpPr>
          <p:nvPr/>
        </p:nvSpPr>
        <p:spPr bwMode="auto">
          <a:xfrm>
            <a:off x="2286000" y="762000"/>
            <a:ext cx="7467600" cy="25146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765742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Ravie" panose="04040805050809020602" pitchFamily="82" charset="0"/>
              </a:rPr>
              <a:t>Biome of the Day</a:t>
            </a:r>
          </a:p>
        </p:txBody>
      </p:sp>
      <p:pic>
        <p:nvPicPr>
          <p:cNvPr id="3686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1" y="2971800"/>
            <a:ext cx="3586163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028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00FF"/>
                </a:solidFill>
              </a:rPr>
              <a:t>…And They’re Found Where?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0" y="1371600"/>
            <a:ext cx="6858000" cy="16764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00FF"/>
                </a:solidFill>
              </a:rPr>
              <a:t>Found on every continent (including Antarctica!)</a:t>
            </a:r>
          </a:p>
        </p:txBody>
      </p:sp>
      <p:pic>
        <p:nvPicPr>
          <p:cNvPr id="37892" name="Picture 5" descr="57313195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389188"/>
            <a:ext cx="7467600" cy="446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285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00FF"/>
                </a:solidFill>
              </a:rPr>
              <a:t>Climate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48400" y="1371600"/>
            <a:ext cx="3962400" cy="28194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00FF"/>
                </a:solidFill>
              </a:rPr>
              <a:t>Less than 25 cm precipitation/year</a:t>
            </a:r>
          </a:p>
          <a:p>
            <a:pPr eaLnBrk="1" hangingPunct="1"/>
            <a:r>
              <a:rPr lang="en-US" altLang="en-US" smtClean="0">
                <a:solidFill>
                  <a:srgbClr val="0000FF"/>
                </a:solidFill>
              </a:rPr>
              <a:t>Hot days</a:t>
            </a:r>
          </a:p>
          <a:p>
            <a:pPr eaLnBrk="1" hangingPunct="1"/>
            <a:r>
              <a:rPr lang="en-US" altLang="en-US" smtClean="0">
                <a:solidFill>
                  <a:srgbClr val="0000FF"/>
                </a:solidFill>
              </a:rPr>
              <a:t>Cold nights</a:t>
            </a:r>
          </a:p>
          <a:p>
            <a:pPr eaLnBrk="1" hangingPunct="1"/>
            <a:r>
              <a:rPr lang="en-US" altLang="en-US" smtClean="0">
                <a:solidFill>
                  <a:srgbClr val="0000FF"/>
                </a:solidFill>
              </a:rPr>
              <a:t>Very dry</a:t>
            </a:r>
          </a:p>
        </p:txBody>
      </p:sp>
      <p:pic>
        <p:nvPicPr>
          <p:cNvPr id="3891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95400"/>
            <a:ext cx="45720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698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00FF"/>
                </a:solidFill>
              </a:rPr>
              <a:t>Plants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24400" y="1295400"/>
            <a:ext cx="3048000" cy="24384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00FF"/>
                </a:solidFill>
              </a:rPr>
              <a:t>Cactus</a:t>
            </a:r>
          </a:p>
          <a:p>
            <a:pPr eaLnBrk="1" hangingPunct="1"/>
            <a:r>
              <a:rPr lang="en-US" altLang="en-US" smtClean="0">
                <a:solidFill>
                  <a:srgbClr val="0000FF"/>
                </a:solidFill>
              </a:rPr>
              <a:t>Mesquite</a:t>
            </a:r>
          </a:p>
          <a:p>
            <a:pPr eaLnBrk="1" hangingPunct="1"/>
            <a:r>
              <a:rPr lang="en-US" altLang="en-US" smtClean="0">
                <a:solidFill>
                  <a:srgbClr val="0000FF"/>
                </a:solidFill>
              </a:rPr>
              <a:t>Joshua tree</a:t>
            </a:r>
          </a:p>
          <a:p>
            <a:pPr eaLnBrk="1" hangingPunct="1"/>
            <a:r>
              <a:rPr lang="en-US" altLang="en-US" smtClean="0">
                <a:solidFill>
                  <a:srgbClr val="0000FF"/>
                </a:solidFill>
              </a:rPr>
              <a:t>Wild flowers</a:t>
            </a:r>
          </a:p>
        </p:txBody>
      </p:sp>
      <p:pic>
        <p:nvPicPr>
          <p:cNvPr id="39940" name="Picture 20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08" r="29846" b="16859"/>
          <a:stretch>
            <a:fillRect/>
          </a:stretch>
        </p:blipFill>
        <p:spPr bwMode="auto">
          <a:xfrm>
            <a:off x="1524000" y="0"/>
            <a:ext cx="26670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1" name="AutoShape 6" descr="9k="/>
          <p:cNvSpPr>
            <a:spLocks noChangeAspect="1" noChangeArrowheads="1"/>
          </p:cNvSpPr>
          <p:nvPr/>
        </p:nvSpPr>
        <p:spPr bwMode="auto">
          <a:xfrm>
            <a:off x="3595689" y="1552575"/>
            <a:ext cx="5000625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9942" name="AutoShape 8" descr="9k="/>
          <p:cNvSpPr>
            <a:spLocks noChangeAspect="1" noChangeArrowheads="1"/>
          </p:cNvSpPr>
          <p:nvPr/>
        </p:nvSpPr>
        <p:spPr bwMode="auto">
          <a:xfrm>
            <a:off x="3595689" y="1552575"/>
            <a:ext cx="5000625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9943" name="AutoShape 12" descr="9k="/>
          <p:cNvSpPr>
            <a:spLocks noChangeAspect="1" noChangeArrowheads="1"/>
          </p:cNvSpPr>
          <p:nvPr/>
        </p:nvSpPr>
        <p:spPr bwMode="auto">
          <a:xfrm>
            <a:off x="2762250" y="1552575"/>
            <a:ext cx="6667500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39944" name="Picture 14" descr="Joshua-trees-6-7-13-thumb-600x337-528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733800"/>
            <a:ext cx="57150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5" name="Picture 10" descr="No1mesquite-tre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990601"/>
            <a:ext cx="3124200" cy="277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6" name="Picture 16" descr="chile_desierto_florido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657600"/>
            <a:ext cx="6172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914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00FF"/>
                </a:solidFill>
              </a:rPr>
              <a:t>Animals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371600"/>
            <a:ext cx="2819400" cy="32004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00FF"/>
                </a:solidFill>
              </a:rPr>
              <a:t>Lizards</a:t>
            </a:r>
          </a:p>
          <a:p>
            <a:pPr eaLnBrk="1" hangingPunct="1"/>
            <a:r>
              <a:rPr lang="en-US" altLang="en-US" smtClean="0">
                <a:solidFill>
                  <a:srgbClr val="0000FF"/>
                </a:solidFill>
              </a:rPr>
              <a:t>Camels</a:t>
            </a:r>
          </a:p>
          <a:p>
            <a:pPr eaLnBrk="1" hangingPunct="1"/>
            <a:r>
              <a:rPr lang="en-US" altLang="en-US" smtClean="0">
                <a:solidFill>
                  <a:srgbClr val="0000FF"/>
                </a:solidFill>
              </a:rPr>
              <a:t>Snakes</a:t>
            </a:r>
          </a:p>
          <a:p>
            <a:pPr eaLnBrk="1" hangingPunct="1"/>
            <a:r>
              <a:rPr lang="en-US" altLang="en-US" smtClean="0">
                <a:solidFill>
                  <a:srgbClr val="0000FF"/>
                </a:solidFill>
              </a:rPr>
              <a:t>Scorpions</a:t>
            </a:r>
          </a:p>
          <a:p>
            <a:pPr eaLnBrk="1" hangingPunct="1"/>
            <a:r>
              <a:rPr lang="en-US" altLang="en-US" smtClean="0">
                <a:solidFill>
                  <a:srgbClr val="0000FF"/>
                </a:solidFill>
              </a:rPr>
              <a:t>Spiders</a:t>
            </a:r>
          </a:p>
        </p:txBody>
      </p:sp>
      <p:pic>
        <p:nvPicPr>
          <p:cNvPr id="4096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39" t="27499" r="21718" b="12500"/>
          <a:stretch>
            <a:fillRect/>
          </a:stretch>
        </p:blipFill>
        <p:spPr bwMode="auto">
          <a:xfrm>
            <a:off x="7620000" y="0"/>
            <a:ext cx="30480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91" t="17999" r="12393" b="22800"/>
          <a:stretch>
            <a:fillRect/>
          </a:stretch>
        </p:blipFill>
        <p:spPr bwMode="auto">
          <a:xfrm>
            <a:off x="1524000" y="4679950"/>
            <a:ext cx="3733800" cy="217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6" name="AutoShape 8" descr="Z"/>
          <p:cNvSpPr>
            <a:spLocks noChangeAspect="1" noChangeArrowheads="1"/>
          </p:cNvSpPr>
          <p:nvPr/>
        </p:nvSpPr>
        <p:spPr bwMode="auto">
          <a:xfrm>
            <a:off x="2781300" y="1552575"/>
            <a:ext cx="6629400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0967" name="AutoShape 10" descr="Z"/>
          <p:cNvSpPr>
            <a:spLocks noChangeAspect="1" noChangeArrowheads="1"/>
          </p:cNvSpPr>
          <p:nvPr/>
        </p:nvSpPr>
        <p:spPr bwMode="auto">
          <a:xfrm>
            <a:off x="2781300" y="1552575"/>
            <a:ext cx="6629400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40968" name="Picture 12" descr="Camel-Spider-Vs-Scorp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00" y="3600450"/>
            <a:ext cx="5753100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9" name="Picture 14" descr="gila-monster-emerging-groun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1" y="1143001"/>
            <a:ext cx="3719513" cy="247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121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00FF"/>
                </a:solidFill>
              </a:rPr>
              <a:t>Abiotic Factors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4191000" cy="9144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00FF"/>
                </a:solidFill>
              </a:rPr>
              <a:t>Soil is nutrient poor</a:t>
            </a:r>
          </a:p>
        </p:txBody>
      </p:sp>
      <p:sp>
        <p:nvSpPr>
          <p:cNvPr id="41988" name="AutoShape 5" descr="9k="/>
          <p:cNvSpPr>
            <a:spLocks noChangeAspect="1" noChangeArrowheads="1"/>
          </p:cNvSpPr>
          <p:nvPr/>
        </p:nvSpPr>
        <p:spPr bwMode="auto">
          <a:xfrm>
            <a:off x="3271839" y="1552575"/>
            <a:ext cx="5648325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1989" name="AutoShape 7" descr="9k="/>
          <p:cNvSpPr>
            <a:spLocks noChangeAspect="1" noChangeArrowheads="1"/>
          </p:cNvSpPr>
          <p:nvPr/>
        </p:nvSpPr>
        <p:spPr bwMode="auto">
          <a:xfrm>
            <a:off x="3271839" y="1552575"/>
            <a:ext cx="5648325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1990" name="AutoShape 9" descr="9k="/>
          <p:cNvSpPr>
            <a:spLocks noChangeAspect="1" noChangeArrowheads="1"/>
          </p:cNvSpPr>
          <p:nvPr/>
        </p:nvSpPr>
        <p:spPr bwMode="auto">
          <a:xfrm>
            <a:off x="3271839" y="1552575"/>
            <a:ext cx="5648325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41991" name="Picture 11" descr="ANd9GcTN-9wWpHgJEw5xiv5N7A070ld0buAFp-CJXFLmds6jlWmf533u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362200"/>
            <a:ext cx="91440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630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1981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Freshwater Ecosystems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24400" y="3352800"/>
            <a:ext cx="4114800" cy="2514600"/>
          </a:xfrm>
        </p:spPr>
        <p:txBody>
          <a:bodyPr/>
          <a:lstStyle/>
          <a:p>
            <a:pPr eaLnBrk="1" hangingPunct="1"/>
            <a:r>
              <a:rPr lang="en-US" altLang="en-US" smtClean="0"/>
              <a:t>Streams</a:t>
            </a:r>
          </a:p>
          <a:p>
            <a:pPr eaLnBrk="1" hangingPunct="1"/>
            <a:r>
              <a:rPr lang="en-US" altLang="en-US" smtClean="0"/>
              <a:t>Rivers</a:t>
            </a:r>
          </a:p>
          <a:p>
            <a:pPr eaLnBrk="1" hangingPunct="1"/>
            <a:r>
              <a:rPr lang="en-US" altLang="en-US" smtClean="0"/>
              <a:t>Ponds</a:t>
            </a:r>
          </a:p>
          <a:p>
            <a:pPr eaLnBrk="1" hangingPunct="1"/>
            <a:r>
              <a:rPr lang="en-US" altLang="en-US" smtClean="0"/>
              <a:t>Lakes</a:t>
            </a:r>
          </a:p>
        </p:txBody>
      </p:sp>
      <p:sp>
        <p:nvSpPr>
          <p:cNvPr id="44036" name="WordArt 4"/>
          <p:cNvSpPr>
            <a:spLocks noChangeArrowheads="1" noChangeShapeType="1" noTextEdit="1"/>
          </p:cNvSpPr>
          <p:nvPr/>
        </p:nvSpPr>
        <p:spPr bwMode="auto">
          <a:xfrm>
            <a:off x="2286000" y="762000"/>
            <a:ext cx="7467600" cy="25146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765742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Ravie" panose="04040805050809020602" pitchFamily="82" charset="0"/>
              </a:rPr>
              <a:t>Biome of the Day</a:t>
            </a:r>
          </a:p>
        </p:txBody>
      </p:sp>
      <p:pic>
        <p:nvPicPr>
          <p:cNvPr id="44037" name="Picture 6" descr="90110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010026"/>
            <a:ext cx="3124200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8" name="Picture 8" descr="sd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4038600"/>
            <a:ext cx="3738562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757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669900"/>
                </a:solidFill>
                <a:latin typeface="Algerian" panose="04020705040A02060702" pitchFamily="82" charset="0"/>
              </a:rPr>
              <a:t>Whereabouts Do We Find It?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0" y="1524000"/>
            <a:ext cx="4495800" cy="1524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669900"/>
                </a:solidFill>
              </a:rPr>
              <a:t>All along the equator</a:t>
            </a:r>
          </a:p>
        </p:txBody>
      </p:sp>
      <p:pic>
        <p:nvPicPr>
          <p:cNvPr id="23556" name="Picture 5" descr="Rain_forest_location_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533651"/>
            <a:ext cx="9144000" cy="401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61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4478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bg1"/>
                </a:solidFill>
              </a:rPr>
              <a:t>Marine Ecosystems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53200" y="2286000"/>
            <a:ext cx="3429000" cy="2209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chemeClr val="bg1"/>
                </a:solidFill>
              </a:rPr>
              <a:t>Estuaries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chemeClr val="bg1"/>
                </a:solidFill>
              </a:rPr>
              <a:t>Intertidal Zones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chemeClr val="bg1"/>
                </a:solidFill>
              </a:rPr>
              <a:t>Neritic Zones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chemeClr val="bg1"/>
                </a:solidFill>
              </a:rPr>
              <a:t>Open Ocean</a:t>
            </a:r>
          </a:p>
        </p:txBody>
      </p:sp>
      <p:sp>
        <p:nvSpPr>
          <p:cNvPr id="46084" name="WordArt 4"/>
          <p:cNvSpPr>
            <a:spLocks noChangeArrowheads="1" noChangeShapeType="1" noTextEdit="1"/>
          </p:cNvSpPr>
          <p:nvPr/>
        </p:nvSpPr>
        <p:spPr bwMode="auto">
          <a:xfrm>
            <a:off x="2286000" y="762000"/>
            <a:ext cx="7467600" cy="25146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765742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Ravie" panose="04040805050809020602" pitchFamily="82" charset="0"/>
              </a:rPr>
              <a:t>Biome of the Day</a:t>
            </a:r>
          </a:p>
        </p:txBody>
      </p:sp>
      <p:pic>
        <p:nvPicPr>
          <p:cNvPr id="46085" name="Picture 6" descr="coral-ree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470276"/>
            <a:ext cx="5105400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721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Estuaries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Coastal areas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Freshwater meets salt water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44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Intertidal Zone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Rocky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Where ocean meets the coast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Think “beach”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Animals adapt for protection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47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Neritic Zone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8229600" cy="16764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Farther out than intertidal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Area over continental shelf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2466" name="Picture 2" descr="Image result for continental shel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459164"/>
            <a:ext cx="4648200" cy="2713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169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Open Ocean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Deep part of the ocean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No light in depths, so animals have adaptations such as bioluminescence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93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669900"/>
                </a:solidFill>
                <a:latin typeface="Magneto" panose="04030805050802020D02" pitchFamily="82" charset="0"/>
              </a:rPr>
              <a:t>Climate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6324600" cy="12954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669900"/>
                </a:solidFill>
              </a:rPr>
              <a:t>200-225 cm precipitation/year</a:t>
            </a:r>
          </a:p>
          <a:p>
            <a:pPr eaLnBrk="1" hangingPunct="1"/>
            <a:r>
              <a:rPr lang="en-US" altLang="en-US" smtClean="0">
                <a:solidFill>
                  <a:srgbClr val="669900"/>
                </a:solidFill>
              </a:rPr>
              <a:t>Warm and wet year-round</a:t>
            </a:r>
          </a:p>
        </p:txBody>
      </p:sp>
      <p:pic>
        <p:nvPicPr>
          <p:cNvPr id="24580" name="Picture 5" descr="deforestation-what-wwf-doing-introHI_1072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105150"/>
            <a:ext cx="4495800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AutoShape 7" descr="Image result for rainforest weather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4582" name="AutoShape 9" descr="Image result for rainforest weather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24583" name="Picture 11" descr="amazon+ra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086100"/>
            <a:ext cx="502920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795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669900"/>
                </a:solidFill>
                <a:latin typeface="Kristen ITC" panose="03050502040202030202" pitchFamily="66" charset="0"/>
              </a:rPr>
              <a:t>Plants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43400" y="1371600"/>
            <a:ext cx="3733800" cy="2667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669900"/>
                </a:solidFill>
              </a:rPr>
              <a:t>Mahogany trees</a:t>
            </a:r>
          </a:p>
          <a:p>
            <a:pPr eaLnBrk="1" hangingPunct="1"/>
            <a:r>
              <a:rPr lang="en-US" altLang="en-US" smtClean="0">
                <a:solidFill>
                  <a:srgbClr val="669900"/>
                </a:solidFill>
              </a:rPr>
              <a:t>Bromeliads</a:t>
            </a:r>
          </a:p>
          <a:p>
            <a:pPr eaLnBrk="1" hangingPunct="1"/>
            <a:r>
              <a:rPr lang="en-US" altLang="en-US" smtClean="0">
                <a:solidFill>
                  <a:srgbClr val="669900"/>
                </a:solidFill>
              </a:rPr>
              <a:t>Orchids</a:t>
            </a:r>
          </a:p>
          <a:p>
            <a:pPr eaLnBrk="1" hangingPunct="1"/>
            <a:r>
              <a:rPr lang="en-US" altLang="en-US" smtClean="0">
                <a:solidFill>
                  <a:srgbClr val="669900"/>
                </a:solidFill>
              </a:rPr>
              <a:t>Giant ferns</a:t>
            </a:r>
          </a:p>
        </p:txBody>
      </p:sp>
      <p:sp>
        <p:nvSpPr>
          <p:cNvPr id="25604" name="AutoShape 6" descr="9k="/>
          <p:cNvSpPr>
            <a:spLocks noChangeAspect="1" noChangeArrowheads="1"/>
          </p:cNvSpPr>
          <p:nvPr/>
        </p:nvSpPr>
        <p:spPr bwMode="auto">
          <a:xfrm>
            <a:off x="4676775" y="1552575"/>
            <a:ext cx="2838450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605" name="AutoShape 8" descr="9k="/>
          <p:cNvSpPr>
            <a:spLocks noChangeAspect="1" noChangeArrowheads="1"/>
          </p:cNvSpPr>
          <p:nvPr/>
        </p:nvSpPr>
        <p:spPr bwMode="auto">
          <a:xfrm>
            <a:off x="4676775" y="1552575"/>
            <a:ext cx="2838450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25606" name="Picture 12" descr="d3e1f2126d44d1fad5d481a9a2578c2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010026"/>
            <a:ext cx="4267200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14" descr="orchid-press3-3000x207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957638"/>
            <a:ext cx="3962400" cy="290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10" descr="DSC_11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105150"/>
            <a:ext cx="2838450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Picture 16" descr="ANd9GcQlrlsOyPANY34LVVOCmhjVXAP2A2Pgb2FYomDDg9wTy5ARJmjyy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0"/>
            <a:ext cx="28194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60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669900"/>
                </a:solidFill>
              </a:rPr>
              <a:t>Animals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669900"/>
                </a:solidFill>
              </a:rPr>
              <a:t>Monkeys</a:t>
            </a:r>
          </a:p>
          <a:p>
            <a:pPr eaLnBrk="1" hangingPunct="1"/>
            <a:r>
              <a:rPr lang="en-US" altLang="en-US" smtClean="0">
                <a:solidFill>
                  <a:srgbClr val="669900"/>
                </a:solidFill>
              </a:rPr>
              <a:t>Snakes</a:t>
            </a:r>
          </a:p>
          <a:p>
            <a:pPr eaLnBrk="1" hangingPunct="1"/>
            <a:r>
              <a:rPr lang="en-US" altLang="en-US" smtClean="0">
                <a:solidFill>
                  <a:srgbClr val="669900"/>
                </a:solidFill>
              </a:rPr>
              <a:t>Insects</a:t>
            </a:r>
          </a:p>
          <a:p>
            <a:pPr eaLnBrk="1" hangingPunct="1"/>
            <a:r>
              <a:rPr lang="en-US" altLang="en-US" smtClean="0">
                <a:solidFill>
                  <a:srgbClr val="669900"/>
                </a:solidFill>
              </a:rPr>
              <a:t>Birds</a:t>
            </a:r>
          </a:p>
          <a:p>
            <a:pPr eaLnBrk="1" hangingPunct="1"/>
            <a:r>
              <a:rPr lang="en-US" altLang="en-US" smtClean="0">
                <a:solidFill>
                  <a:srgbClr val="669900"/>
                </a:solidFill>
              </a:rPr>
              <a:t>Large cats</a:t>
            </a:r>
          </a:p>
        </p:txBody>
      </p:sp>
      <p:pic>
        <p:nvPicPr>
          <p:cNvPr id="26628" name="Picture 7" descr="Image result for ocel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264" y="1219200"/>
            <a:ext cx="375602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9" descr="Image result for amazon tree bo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1" y="4648200"/>
            <a:ext cx="2316163" cy="206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11" descr="Image result for hyacinth maca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775" y="5389564"/>
            <a:ext cx="34480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13" descr="Image result for rhinoceros beetl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163" y="2662239"/>
            <a:ext cx="3505200" cy="263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123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6000">
                <a:solidFill>
                  <a:srgbClr val="669900"/>
                </a:solidFill>
                <a:latin typeface="Mistral" panose="03090702030407020403" pitchFamily="66" charset="0"/>
              </a:rPr>
              <a:t>Abiotic Factors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48200" y="1524000"/>
            <a:ext cx="2667000" cy="10668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669900"/>
                </a:solidFill>
              </a:rPr>
              <a:t>Acidic soil</a:t>
            </a:r>
          </a:p>
        </p:txBody>
      </p:sp>
      <p:pic>
        <p:nvPicPr>
          <p:cNvPr id="27652" name="Picture 5" descr="pH-scal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260726"/>
            <a:ext cx="9144000" cy="359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977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15240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669900"/>
                </a:solidFill>
              </a:rPr>
              <a:t>Grassland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81400" y="2590800"/>
            <a:ext cx="5029200" cy="990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mtClean="0">
                <a:solidFill>
                  <a:srgbClr val="669900"/>
                </a:solidFill>
              </a:rPr>
              <a:t>Breadbasket of the World</a:t>
            </a:r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581400"/>
            <a:ext cx="91440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WordArt 5"/>
          <p:cNvSpPr>
            <a:spLocks noChangeArrowheads="1" noChangeShapeType="1" noTextEdit="1"/>
          </p:cNvSpPr>
          <p:nvPr/>
        </p:nvSpPr>
        <p:spPr bwMode="auto">
          <a:xfrm>
            <a:off x="2286000" y="762000"/>
            <a:ext cx="7467600" cy="25146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765742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Ravie" panose="04040805050809020602" pitchFamily="82" charset="0"/>
              </a:rPr>
              <a:t>Biome of the Day</a:t>
            </a:r>
          </a:p>
        </p:txBody>
      </p:sp>
    </p:spTree>
    <p:extLst>
      <p:ext uri="{BB962C8B-B14F-4D97-AF65-F5344CB8AC3E}">
        <p14:creationId xmlns:p14="http://schemas.microsoft.com/office/powerpoint/2010/main" val="182512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669900"/>
                </a:solidFill>
              </a:rPr>
              <a:t>Where Art Thou?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95600" y="1371600"/>
            <a:ext cx="3200400" cy="18288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669900"/>
                </a:solidFill>
              </a:rPr>
              <a:t>USA</a:t>
            </a:r>
          </a:p>
          <a:p>
            <a:pPr eaLnBrk="1" hangingPunct="1"/>
            <a:r>
              <a:rPr lang="en-US" altLang="en-US" smtClean="0">
                <a:solidFill>
                  <a:srgbClr val="669900"/>
                </a:solidFill>
              </a:rPr>
              <a:t>Asia</a:t>
            </a:r>
          </a:p>
          <a:p>
            <a:pPr eaLnBrk="1" hangingPunct="1"/>
            <a:r>
              <a:rPr lang="en-US" altLang="en-US" smtClean="0">
                <a:solidFill>
                  <a:srgbClr val="669900"/>
                </a:solidFill>
              </a:rPr>
              <a:t>South America</a:t>
            </a:r>
          </a:p>
        </p:txBody>
      </p:sp>
      <p:pic>
        <p:nvPicPr>
          <p:cNvPr id="30724" name="Picture 5" descr="map-world-grasslands_6366_600x4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438526"/>
            <a:ext cx="5715000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Text Box 6"/>
          <p:cNvSpPr txBox="1">
            <a:spLocks noChangeArrowheads="1"/>
          </p:cNvSpPr>
          <p:nvPr/>
        </p:nvSpPr>
        <p:spPr bwMode="auto">
          <a:xfrm>
            <a:off x="6096000" y="1447800"/>
            <a:ext cx="2362200" cy="179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>
                <a:solidFill>
                  <a:srgbClr val="669900"/>
                </a:solidFill>
              </a:rPr>
              <a:t> Africa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solidFill>
                  <a:srgbClr val="669900"/>
                </a:solidFill>
              </a:rPr>
              <a:t> Australia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934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>
                <a:solidFill>
                  <a:srgbClr val="669900"/>
                </a:solidFill>
              </a:rPr>
              <a:t>How’s the Weather (Climate) There?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95600" y="1600200"/>
            <a:ext cx="5867400" cy="1524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669900"/>
                </a:solidFill>
              </a:rPr>
              <a:t>25-75 cm precipitation/year</a:t>
            </a:r>
          </a:p>
          <a:p>
            <a:pPr eaLnBrk="1" hangingPunct="1"/>
            <a:r>
              <a:rPr lang="en-US" altLang="en-US" smtClean="0">
                <a:solidFill>
                  <a:srgbClr val="669900"/>
                </a:solidFill>
              </a:rPr>
              <a:t>Wet areas and dry areas</a:t>
            </a:r>
          </a:p>
        </p:txBody>
      </p:sp>
      <p:pic>
        <p:nvPicPr>
          <p:cNvPr id="31748" name="Picture 6" descr="stelprdb51609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743200"/>
            <a:ext cx="9144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3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242</Words>
  <Application>Microsoft Office PowerPoint</Application>
  <PresentationFormat>Widescreen</PresentationFormat>
  <Paragraphs>97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Algerian</vt:lpstr>
      <vt:lpstr>Arial</vt:lpstr>
      <vt:lpstr>Calibri</vt:lpstr>
      <vt:lpstr>Calibri Light</vt:lpstr>
      <vt:lpstr>Forte</vt:lpstr>
      <vt:lpstr>Kristen ITC</vt:lpstr>
      <vt:lpstr>Magneto</vt:lpstr>
      <vt:lpstr>Mistral</vt:lpstr>
      <vt:lpstr>Ravie</vt:lpstr>
      <vt:lpstr>Office Theme</vt:lpstr>
      <vt:lpstr>PowerPoint Presentation</vt:lpstr>
      <vt:lpstr>Whereabouts Do We Find It?</vt:lpstr>
      <vt:lpstr>Climate</vt:lpstr>
      <vt:lpstr>Plants</vt:lpstr>
      <vt:lpstr>Animals</vt:lpstr>
      <vt:lpstr>Abiotic Factors</vt:lpstr>
      <vt:lpstr>Grassland</vt:lpstr>
      <vt:lpstr>Where Art Thou?</vt:lpstr>
      <vt:lpstr>How’s the Weather (Climate) There?</vt:lpstr>
      <vt:lpstr>Plants</vt:lpstr>
      <vt:lpstr>Animals</vt:lpstr>
      <vt:lpstr>Abiotic Factors</vt:lpstr>
      <vt:lpstr>PowerPoint Presentation</vt:lpstr>
      <vt:lpstr>…And They’re Found Where?</vt:lpstr>
      <vt:lpstr>Climate</vt:lpstr>
      <vt:lpstr>Plants</vt:lpstr>
      <vt:lpstr>Animals</vt:lpstr>
      <vt:lpstr>Abiotic Factors</vt:lpstr>
      <vt:lpstr>Freshwater Ecosystems</vt:lpstr>
      <vt:lpstr>Marine Ecosystems</vt:lpstr>
      <vt:lpstr>Estuaries</vt:lpstr>
      <vt:lpstr>Intertidal Zone</vt:lpstr>
      <vt:lpstr>Neritic Zone</vt:lpstr>
      <vt:lpstr>Open Ocean</vt:lpstr>
    </vt:vector>
  </TitlesOfParts>
  <Company>Barrow County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Erin Dunlap</dc:creator>
  <cp:lastModifiedBy>Erin Dunlap</cp:lastModifiedBy>
  <cp:revision>1</cp:revision>
  <dcterms:created xsi:type="dcterms:W3CDTF">2019-08-22T21:09:45Z</dcterms:created>
  <dcterms:modified xsi:type="dcterms:W3CDTF">2019-08-22T21:09:54Z</dcterms:modified>
</cp:coreProperties>
</file>