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60" r:id="rId6"/>
    <p:sldId id="263" r:id="rId7"/>
    <p:sldId id="266" r:id="rId8"/>
    <p:sldId id="267" r:id="rId9"/>
    <p:sldId id="261" r:id="rId10"/>
    <p:sldId id="262" r:id="rId11"/>
    <p:sldId id="264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89116-B452-4A66-82E1-C8EB0C350745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FA7-C373-47AA-8E0B-5C6453461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9B79-4336-4248-AB85-5C0BB19597FC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5675-205A-495F-B631-4026C091AA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24AD-A6BE-46A1-8865-ED535E54B287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C790C-D35C-4EDD-B01D-3CD4EE340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C071-41C9-41CA-A70F-382D3DCA65A9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9434-95CC-4407-B90E-B760D5DA9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ADC6-039D-43E3-A2A9-938F977CE92B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6C36-A4FA-4677-ABE3-E23186997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BD40-D3BA-451F-9A66-BB0699CC0EB1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4DCD-B5A6-49B2-9670-6B89767A0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259C-CBD9-4602-ADF8-689698597D04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88F8-67BE-43B4-990B-67EA89977E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02EA-9EAA-4DAC-A4A9-255F69A457DC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F910-186B-4C6C-84E1-7EAA74A8F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21ECD-7D44-49DA-9868-A2EBEA14C552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4347-2039-46AF-9EA2-842B2234A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FDB9-C589-4297-955C-18BADCA90C7C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BC8A-B14D-4C21-BEF2-98E3409F6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C1C8-E0DC-47A4-B13B-B7FB66E339A4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69717-0C3F-4590-8121-B8E807787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C733D7-DD66-4691-9EF8-C3359C0B35B2}" type="datetimeFigureOut">
              <a:rPr lang="en-US"/>
              <a:pPr>
                <a:defRPr/>
              </a:pPr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F2D5DE-DCAB-4A05-A3AD-9E2FBEB22C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s://www.youtube.com/watch?v=HndmASfmI8Y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Cellular Transport Notes</a:t>
            </a:r>
            <a:br>
              <a:rPr lang="en-US" sz="4000" smtClean="0"/>
            </a:b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14339" name="Picture 2" descr="http://cardiffcentreforastrobiology.com/images/R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46200"/>
            <a:ext cx="4524375" cy="55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Protein </a:t>
            </a:r>
            <a:r>
              <a:rPr lang="en-US" u="sng" dirty="0" smtClean="0"/>
              <a:t>pumps: </a:t>
            </a:r>
            <a:r>
              <a:rPr lang="en-US" dirty="0" smtClean="0"/>
              <a:t>Protein changes shape to move molecules.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Transport proteins </a:t>
            </a:r>
            <a:r>
              <a:rPr lang="en-US" u="sng" smtClean="0"/>
              <a:t>that require energy</a:t>
            </a:r>
            <a:r>
              <a:rPr lang="en-US" smtClean="0"/>
              <a:t> to do work (example: sodium/potassium pumps for nerves)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05075"/>
            <a:ext cx="60579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Endocytosis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Brings </a:t>
            </a:r>
            <a:r>
              <a:rPr lang="en-US" u="sng" smtClean="0"/>
              <a:t>food in</a:t>
            </a:r>
          </a:p>
          <a:p>
            <a:pPr eaLnBrk="1" hangingPunct="1"/>
            <a:r>
              <a:rPr lang="en-US" smtClean="0"/>
              <a:t>Cell membrane folds around </a:t>
            </a:r>
            <a:r>
              <a:rPr lang="en-US" u="sng" smtClean="0"/>
              <a:t>food particle</a:t>
            </a:r>
          </a:p>
          <a:p>
            <a:pPr eaLnBrk="1" hangingPunct="1"/>
            <a:r>
              <a:rPr lang="en-US" smtClean="0"/>
              <a:t>White blood cells “eat” bacteria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00200"/>
            <a:ext cx="43894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Exocytosis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Forces material </a:t>
            </a:r>
            <a:r>
              <a:rPr lang="en-US" u="sng" smtClean="0"/>
              <a:t>out of cell</a:t>
            </a:r>
          </a:p>
          <a:p>
            <a:pPr eaLnBrk="1" hangingPunct="1"/>
            <a:r>
              <a:rPr lang="en-US" smtClean="0"/>
              <a:t>Cell </a:t>
            </a:r>
            <a:r>
              <a:rPr lang="en-US" u="sng" smtClean="0"/>
              <a:t>changes shape </a:t>
            </a:r>
            <a:r>
              <a:rPr lang="en-US" smtClean="0"/>
              <a:t>and requires energy</a:t>
            </a:r>
          </a:p>
          <a:p>
            <a:pPr eaLnBrk="1" hangingPunct="1"/>
            <a:r>
              <a:rPr lang="en-US" smtClean="0"/>
              <a:t>Ex Hormones or wastes released from cell</a:t>
            </a:r>
          </a:p>
          <a:p>
            <a:pPr eaLnBrk="1" hangingPunct="1"/>
            <a:r>
              <a:rPr lang="en-US" smtClean="0">
                <a:hlinkClick r:id="rId2"/>
              </a:rPr>
              <a:t>demo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5604" name="Picture 2" descr="http://science.halleyhosting.com/sci/ibbio/cells/notes/ch6/pics/ex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42370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Hypotonic Solution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solution has a lower concentration of solute and higher concentration of water.</a:t>
            </a:r>
          </a:p>
          <a:p>
            <a:pPr eaLnBrk="1" hangingPunct="1"/>
            <a:r>
              <a:rPr lang="en-US" smtClean="0"/>
              <a:t>Water will move into the cell</a:t>
            </a:r>
          </a:p>
          <a:p>
            <a:pPr eaLnBrk="1" hangingPunct="1"/>
            <a:r>
              <a:rPr lang="en-US" smtClean="0"/>
              <a:t>Cell will swell and burst</a:t>
            </a:r>
          </a:p>
          <a:p>
            <a:pPr eaLnBrk="1" hangingPunct="1"/>
            <a:r>
              <a:rPr lang="en-US" smtClean="0"/>
              <a:t>(lyse)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82763"/>
            <a:ext cx="3933825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Hypertonic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solution has a higher concentration of solutes and less water than inside the cell</a:t>
            </a:r>
          </a:p>
          <a:p>
            <a:pPr eaLnBrk="1" hangingPunct="1"/>
            <a:r>
              <a:rPr lang="en-US" smtClean="0"/>
              <a:t>Water moves out of cell an cell shrinks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47800"/>
            <a:ext cx="396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Isotonic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concentration of solutes and water is the same inside and outside the cell</a:t>
            </a:r>
          </a:p>
          <a:p>
            <a:pPr eaLnBrk="1" hangingPunct="1"/>
            <a:r>
              <a:rPr lang="en-US" smtClean="0"/>
              <a:t>Water moves equally across the membrane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52600"/>
            <a:ext cx="3983038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Try it: what type of solution?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793038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cells have a cell membrane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Function: controls what </a:t>
            </a:r>
            <a:r>
              <a:rPr lang="en-US" u="sng" smtClean="0"/>
              <a:t>enters</a:t>
            </a:r>
            <a:r>
              <a:rPr lang="en-US" smtClean="0"/>
              <a:t> and </a:t>
            </a:r>
            <a:r>
              <a:rPr lang="en-US" u="sng" smtClean="0"/>
              <a:t>exits</a:t>
            </a:r>
            <a:r>
              <a:rPr lang="en-US" smtClean="0"/>
              <a:t> the cell to </a:t>
            </a:r>
            <a:r>
              <a:rPr lang="en-US" u="sng" smtClean="0"/>
              <a:t>maintain homeostasis </a:t>
            </a:r>
            <a:r>
              <a:rPr lang="en-US" smtClean="0"/>
              <a:t>(internal balance)</a:t>
            </a:r>
          </a:p>
          <a:p>
            <a:pPr eaLnBrk="1" hangingPunct="1"/>
            <a:r>
              <a:rPr lang="en-US" smtClean="0"/>
              <a:t>Provides </a:t>
            </a:r>
            <a:r>
              <a:rPr lang="en-US" u="sng" smtClean="0"/>
              <a:t>protection</a:t>
            </a:r>
            <a:r>
              <a:rPr lang="en-US" smtClean="0"/>
              <a:t> and </a:t>
            </a:r>
            <a:r>
              <a:rPr lang="en-US" u="sng" smtClean="0"/>
              <a:t>support</a:t>
            </a:r>
            <a:r>
              <a:rPr lang="en-US" smtClean="0"/>
              <a:t> for the cell</a:t>
            </a:r>
          </a:p>
          <a:p>
            <a:pPr eaLnBrk="1" hangingPunct="1"/>
            <a:endParaRPr lang="en-US" smtClean="0"/>
          </a:p>
        </p:txBody>
      </p:sp>
      <p:pic>
        <p:nvPicPr>
          <p:cNvPr id="15363" name="Picture 2" descr="http://0.static.wix.com/media/28db34_bc2c950be8dc7e94e5db9c252930b760.jpg_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86200"/>
            <a:ext cx="365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cell membrane is </a:t>
            </a:r>
            <a:r>
              <a:rPr lang="en-US" u="sng" smtClean="0"/>
              <a:t>semipermeable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mtClean="0"/>
              <a:t>Some substances can </a:t>
            </a:r>
            <a:r>
              <a:rPr lang="en-US" u="sng" smtClean="0"/>
              <a:t>pass directly through </a:t>
            </a:r>
            <a:r>
              <a:rPr lang="en-US" smtClean="0"/>
              <a:t>the cell membrane while other substances can not.</a:t>
            </a:r>
          </a:p>
          <a:p>
            <a:pPr eaLnBrk="1" hangingPunct="1"/>
            <a:r>
              <a:rPr lang="en-US" smtClean="0"/>
              <a:t>Materials can </a:t>
            </a:r>
            <a:r>
              <a:rPr lang="en-US" u="sng" smtClean="0"/>
              <a:t>enter</a:t>
            </a:r>
            <a:r>
              <a:rPr lang="en-US" smtClean="0"/>
              <a:t> or </a:t>
            </a:r>
            <a:r>
              <a:rPr lang="en-US" u="sng" smtClean="0"/>
              <a:t>exit</a:t>
            </a:r>
            <a:r>
              <a:rPr lang="en-US" smtClean="0"/>
              <a:t> through the cell membrane by </a:t>
            </a:r>
            <a:r>
              <a:rPr lang="en-US" u="sng" smtClean="0"/>
              <a:t>passive transport </a:t>
            </a:r>
            <a:r>
              <a:rPr lang="en-US" smtClean="0"/>
              <a:t>or </a:t>
            </a:r>
            <a:r>
              <a:rPr lang="en-US" u="sng" smtClean="0"/>
              <a:t>active transport.</a:t>
            </a:r>
          </a:p>
        </p:txBody>
      </p:sp>
      <p:pic>
        <p:nvPicPr>
          <p:cNvPr id="16387" name="Picture 2" descr="http://image.funscrape.com/images/c/cell_membrane-7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2813" y="3886200"/>
            <a:ext cx="34115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Draw this: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741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1" name="Picture 2" descr="http://leavingbio.net/cell%20structure_files/Cell%20Structure_files/image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2866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Passive</a:t>
            </a:r>
            <a:r>
              <a:rPr lang="en-US" dirty="0" smtClean="0"/>
              <a:t> Transport: Cell </a:t>
            </a:r>
            <a:r>
              <a:rPr lang="en-US" u="sng" dirty="0" smtClean="0"/>
              <a:t>doesn’t use energy</a:t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u="sng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03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solidFill>
                  <a:sysClr val="windowText" lastClr="000000"/>
                </a:solidFill>
              </a:rPr>
              <a:t>Diffusion:  </a:t>
            </a:r>
            <a:r>
              <a:rPr lang="en-US" sz="3200" dirty="0">
                <a:solidFill>
                  <a:sysClr val="windowText" lastClr="000000"/>
                </a:solidFill>
              </a:rPr>
              <a:t>Molecules spread across membrane until they are </a:t>
            </a:r>
            <a:r>
              <a:rPr lang="en-US" sz="3200" u="sng" dirty="0">
                <a:solidFill>
                  <a:sysClr val="windowText" lastClr="000000"/>
                </a:solidFill>
              </a:rPr>
              <a:t>equally concentrated</a:t>
            </a:r>
            <a:r>
              <a:rPr lang="en-US" sz="1800" u="sng" dirty="0">
                <a:solidFill>
                  <a:sysClr val="windowText" lastClr="000000"/>
                </a:solidFill>
              </a:rPr>
              <a:t/>
            </a:r>
            <a:br>
              <a:rPr lang="en-US" sz="1800" u="sng" dirty="0">
                <a:solidFill>
                  <a:sysClr val="windowText" lastClr="000000"/>
                </a:solidFill>
              </a:rPr>
            </a:br>
            <a:endParaRPr lang="en-US" sz="1800" dirty="0">
              <a:solidFill>
                <a:sysClr val="windowText" lastClr="000000"/>
              </a:solidFill>
            </a:endParaRPr>
          </a:p>
        </p:txBody>
      </p:sp>
      <p:pic>
        <p:nvPicPr>
          <p:cNvPr id="19458" name="Picture 2" descr="http://www.toltec.biz/how_dialysis_works/diffu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87550"/>
            <a:ext cx="3400425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200" u="sng" dirty="0">
                <a:solidFill>
                  <a:sysClr val="windowText" lastClr="000000"/>
                </a:solidFill>
              </a:rPr>
              <a:t>Facilitated diffusion: </a:t>
            </a:r>
            <a:r>
              <a:rPr lang="en-US" sz="3200" dirty="0">
                <a:solidFill>
                  <a:sysClr val="windowText" lastClr="000000"/>
                </a:solidFill>
              </a:rPr>
              <a:t>Diffusion with the </a:t>
            </a:r>
            <a:r>
              <a:rPr lang="en-US" sz="3200" u="sng" dirty="0">
                <a:solidFill>
                  <a:sysClr val="windowText" lastClr="000000"/>
                </a:solidFill>
              </a:rPr>
              <a:t>help </a:t>
            </a:r>
            <a:r>
              <a:rPr lang="en-US" sz="3200" dirty="0">
                <a:solidFill>
                  <a:sysClr val="windowText" lastClr="000000"/>
                </a:solidFill>
              </a:rPr>
              <a:t>of </a:t>
            </a:r>
            <a:r>
              <a:rPr lang="en-US" sz="3200" u="sng" dirty="0">
                <a:solidFill>
                  <a:sysClr val="windowText" lastClr="000000"/>
                </a:solidFill>
              </a:rPr>
              <a:t>transport proteins</a:t>
            </a:r>
            <a:r>
              <a:rPr lang="en-US" sz="3200" dirty="0">
                <a:solidFill>
                  <a:sysClr val="windowText" lastClr="000000"/>
                </a:solidFill>
              </a:rPr>
              <a:t>. </a:t>
            </a:r>
            <a:r>
              <a:rPr lang="en-US" sz="1800" dirty="0">
                <a:solidFill>
                  <a:sysClr val="windowText" lastClr="000000"/>
                </a:solidFill>
              </a:rPr>
              <a:t/>
            </a:r>
            <a:br>
              <a:rPr lang="en-US" sz="1800" dirty="0">
                <a:solidFill>
                  <a:sysClr val="windowText" lastClr="000000"/>
                </a:solidFill>
              </a:rPr>
            </a:b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3" name="Picture 2" descr="http://bioap.wikispaces.com/file/view/facilitated_diffusion.jpg/117304851/facilitated_diffu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9725"/>
            <a:ext cx="70104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3600" u="sng" smtClean="0">
                <a:solidFill>
                  <a:srgbClr val="000000"/>
                </a:solidFill>
              </a:rPr>
              <a:t>Osmosis:  </a:t>
            </a:r>
            <a:r>
              <a:rPr lang="en-US" sz="3600" smtClean="0">
                <a:solidFill>
                  <a:srgbClr val="000000"/>
                </a:solidFill>
              </a:rPr>
              <a:t>Diffusion of </a:t>
            </a:r>
            <a:r>
              <a:rPr lang="en-US" sz="3600" u="sng" smtClean="0">
                <a:solidFill>
                  <a:srgbClr val="000000"/>
                </a:solidFill>
              </a:rPr>
              <a:t>water</a:t>
            </a:r>
            <a:r>
              <a:rPr lang="en-US" sz="1800" u="sng" smtClean="0">
                <a:solidFill>
                  <a:srgbClr val="000000"/>
                </a:solidFill>
              </a:rPr>
              <a:t/>
            </a:r>
            <a:br>
              <a:rPr lang="en-US" sz="1800" u="sng" smtClean="0">
                <a:solidFill>
                  <a:srgbClr val="000000"/>
                </a:solidFill>
              </a:rPr>
            </a:br>
            <a:endParaRPr lang="en-US" sz="1800" smtClean="0">
              <a:solidFill>
                <a:srgbClr val="000000"/>
              </a:solidFill>
            </a:endParaRPr>
          </a:p>
        </p:txBody>
      </p:sp>
      <p:pic>
        <p:nvPicPr>
          <p:cNvPr id="21506" name="Picture 2" descr="http://cf.ydcdn.net/1.0.1.20/images/main/reverse%20osm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38225"/>
            <a:ext cx="55530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Active</a:t>
            </a:r>
            <a:r>
              <a:rPr lang="en-US" smtClean="0"/>
              <a:t> Transport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</a:t>
            </a:r>
            <a:r>
              <a:rPr lang="en-US" u="sng" smtClean="0"/>
              <a:t>does use energy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636270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234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    Cellular Transport Notes        </vt:lpstr>
      <vt:lpstr>All cells have a cell membrane</vt:lpstr>
      <vt:lpstr>A cell membrane is semipermeable</vt:lpstr>
      <vt:lpstr>Draw this:  </vt:lpstr>
      <vt:lpstr>Passive Transport: Cell doesn’t use energy </vt:lpstr>
      <vt:lpstr>Diffusion:  Molecules spread across membrane until they are equally concentrated </vt:lpstr>
      <vt:lpstr>Facilitated diffusion: Diffusion with the help of transport proteins.  </vt:lpstr>
      <vt:lpstr>Osmosis:  Diffusion of water </vt:lpstr>
      <vt:lpstr>Active Transport</vt:lpstr>
      <vt:lpstr>Protein pumps: Protein changes shape to move molecules.</vt:lpstr>
      <vt:lpstr>Endocytosis</vt:lpstr>
      <vt:lpstr>Exocytosis</vt:lpstr>
      <vt:lpstr>Hypotonic Solution</vt:lpstr>
      <vt:lpstr>Hypertonic</vt:lpstr>
      <vt:lpstr>Isotonic</vt:lpstr>
      <vt:lpstr>Try it: what type of solution?</vt:lpstr>
    </vt:vector>
  </TitlesOfParts>
  <Company>Barrow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Transport Notes</dc:title>
  <dc:creator>Laura.moreland</dc:creator>
  <cp:lastModifiedBy>erin.dunlap</cp:lastModifiedBy>
  <cp:revision>16</cp:revision>
  <dcterms:created xsi:type="dcterms:W3CDTF">2014-08-22T17:55:04Z</dcterms:created>
  <dcterms:modified xsi:type="dcterms:W3CDTF">2016-01-28T17:48:52Z</dcterms:modified>
</cp:coreProperties>
</file>