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BC716-846A-44D9-B5E4-A601CD04066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14274-690A-4529-A4F8-D5BBD119F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5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fld id="{8C4EFBBA-F2BD-432D-84FE-F5FFD58B3184}" type="slidenum">
              <a:rPr lang="en-US" altLang="en-US" sz="1200" b="0" smtClean="0">
                <a:latin typeface="Arial" panose="020B0604020202020204" pitchFamily="34" charset="0"/>
              </a:rPr>
              <a:pPr/>
              <a:t>23</a:t>
            </a:fld>
            <a:endParaRPr lang="en-US" altLang="en-US" sz="1200" b="0" smtClean="0">
              <a:latin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7206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015A-0EB6-456C-87FE-7D7E4DA3E83F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2B94-1897-4216-9F88-538A81274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24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015A-0EB6-456C-87FE-7D7E4DA3E83F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2B94-1897-4216-9F88-538A81274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9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015A-0EB6-456C-87FE-7D7E4DA3E83F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2B94-1897-4216-9F88-538A81274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18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0C462-B0D6-4E4D-A181-C136067F23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608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FA176-C0E5-4A5C-A5B5-EFDCECF2A8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006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8D86-C5DA-4205-BFF9-F9E96EBA7B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25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015A-0EB6-456C-87FE-7D7E4DA3E83F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2B94-1897-4216-9F88-538A81274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015A-0EB6-456C-87FE-7D7E4DA3E83F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2B94-1897-4216-9F88-538A81274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54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015A-0EB6-456C-87FE-7D7E4DA3E83F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2B94-1897-4216-9F88-538A81274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3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015A-0EB6-456C-87FE-7D7E4DA3E83F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2B94-1897-4216-9F88-538A81274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6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015A-0EB6-456C-87FE-7D7E4DA3E83F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2B94-1897-4216-9F88-538A81274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7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015A-0EB6-456C-87FE-7D7E4DA3E83F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2B94-1897-4216-9F88-538A81274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3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015A-0EB6-456C-87FE-7D7E4DA3E83F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2B94-1897-4216-9F88-538A81274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015A-0EB6-456C-87FE-7D7E4DA3E83F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2B94-1897-4216-9F88-538A81274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5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E015A-0EB6-456C-87FE-7D7E4DA3E83F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F2B94-1897-4216-9F88-538A81274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1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../../../Program%20Files/TurningPoint/2003/Questions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../../../Program%20Files/TurningPoint/2003/Questions.html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../../../Program%20Files/TurningPoint/2003/Questions.html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cgraw-hill.com/sites/0072437316/student_view0/chapter15/animations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3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The sequence of nitrogen bases in mRNA is determined by the sequence of nitrogen bases in the DNA of the gene being expressed.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Each 3 letter code word in mRNA is called a codon (ex: AUG, AAA, etc.).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The mRNA leaves the nucleus and finds a ribosome.</a:t>
            </a:r>
            <a:br>
              <a:rPr lang="en-US" altLang="en-US" b="1" smtClean="0"/>
            </a:br>
            <a:endParaRPr lang="en-US" altLang="en-US" b="1" smtClean="0"/>
          </a:p>
        </p:txBody>
      </p:sp>
    </p:spTree>
    <p:extLst>
      <p:ext uri="{BB962C8B-B14F-4D97-AF65-F5344CB8AC3E}">
        <p14:creationId xmlns:p14="http://schemas.microsoft.com/office/powerpoint/2010/main" val="1963371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Transcription (T</a:t>
            </a:r>
            <a:r>
              <a:rPr lang="en-US" altLang="en-US" baseline="-25000" smtClean="0"/>
              <a:t>c</a:t>
            </a:r>
            <a:r>
              <a:rPr lang="en-US" altLang="en-US" smtClean="0"/>
              <a:t>)</a:t>
            </a:r>
          </a:p>
        </p:txBody>
      </p:sp>
      <p:pic>
        <p:nvPicPr>
          <p:cNvPr id="28675" name="Picture 4" descr="1009A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600201"/>
            <a:ext cx="68580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3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FF0000"/>
                </a:solidFill>
              </a:rPr>
              <a:t>2. Of what are ribosomes made?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mtClean="0"/>
              <a:t>Ribosomes are made of rRNA (ribosomal RNA) and protein.  Each is composed of a small subunit and a large subunit. The small subunit binds mRNA first to initiate TRANSLATION. Then the large subunit is added to form a complete ribosome. The large subunit has a “P” site and an “A” site. </a:t>
            </a:r>
          </a:p>
        </p:txBody>
      </p:sp>
    </p:spTree>
    <p:extLst>
      <p:ext uri="{BB962C8B-B14F-4D97-AF65-F5344CB8AC3E}">
        <p14:creationId xmlns:p14="http://schemas.microsoft.com/office/powerpoint/2010/main" val="207746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Structure of a Ribosome</a:t>
            </a:r>
            <a:br>
              <a:rPr lang="en-US" altLang="en-US" sz="4000"/>
            </a:br>
            <a:r>
              <a:rPr lang="en-US" altLang="en-US" sz="2800" b="1"/>
              <a:t>(composed of rRNA + protein)</a:t>
            </a:r>
          </a:p>
        </p:txBody>
      </p:sp>
      <p:sp>
        <p:nvSpPr>
          <p:cNvPr id="30723" name="Rectangle 1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24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9861550" y="7874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0</a:t>
            </a:r>
          </a:p>
        </p:txBody>
      </p:sp>
      <p:pic>
        <p:nvPicPr>
          <p:cNvPr id="30725" name="Picture 8" descr="10_12bRibosomeBindingSit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05000"/>
            <a:ext cx="50419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5927725" y="1930401"/>
            <a:ext cx="27876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tRNA-binding sites</a:t>
            </a:r>
          </a:p>
        </p:txBody>
      </p:sp>
      <p:sp>
        <p:nvSpPr>
          <p:cNvPr id="30727" name="Text Box 10"/>
          <p:cNvSpPr txBox="1">
            <a:spLocks noChangeArrowheads="1"/>
          </p:cNvSpPr>
          <p:nvPr/>
        </p:nvSpPr>
        <p:spPr bwMode="auto">
          <a:xfrm>
            <a:off x="3708400" y="2643189"/>
            <a:ext cx="12319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Large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subunit</a:t>
            </a:r>
          </a:p>
        </p:txBody>
      </p:sp>
      <p:sp>
        <p:nvSpPr>
          <p:cNvPr id="30728" name="Text Box 11"/>
          <p:cNvSpPr txBox="1">
            <a:spLocks noChangeArrowheads="1"/>
          </p:cNvSpPr>
          <p:nvPr/>
        </p:nvSpPr>
        <p:spPr bwMode="auto">
          <a:xfrm>
            <a:off x="3698876" y="5195889"/>
            <a:ext cx="17303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Small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subunit</a:t>
            </a:r>
          </a:p>
        </p:txBody>
      </p:sp>
      <p:sp>
        <p:nvSpPr>
          <p:cNvPr id="30729" name="Line 12"/>
          <p:cNvSpPr>
            <a:spLocks noChangeShapeType="1"/>
          </p:cNvSpPr>
          <p:nvPr/>
        </p:nvSpPr>
        <p:spPr bwMode="auto">
          <a:xfrm flipV="1">
            <a:off x="4867275" y="5308601"/>
            <a:ext cx="774700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Line 13"/>
          <p:cNvSpPr>
            <a:spLocks noChangeShapeType="1"/>
          </p:cNvSpPr>
          <p:nvPr/>
        </p:nvSpPr>
        <p:spPr bwMode="auto">
          <a:xfrm flipH="1" flipV="1">
            <a:off x="4854576" y="3159125"/>
            <a:ext cx="904875" cy="412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Text Box 14"/>
          <p:cNvSpPr txBox="1">
            <a:spLocks noChangeArrowheads="1"/>
          </p:cNvSpPr>
          <p:nvPr/>
        </p:nvSpPr>
        <p:spPr bwMode="auto">
          <a:xfrm>
            <a:off x="3690938" y="3825876"/>
            <a:ext cx="11874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mRNA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binding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site</a:t>
            </a:r>
          </a:p>
        </p:txBody>
      </p:sp>
      <p:sp>
        <p:nvSpPr>
          <p:cNvPr id="30732" name="Line 15"/>
          <p:cNvSpPr>
            <a:spLocks noChangeShapeType="1"/>
          </p:cNvSpPr>
          <p:nvPr/>
        </p:nvSpPr>
        <p:spPr bwMode="auto">
          <a:xfrm flipH="1" flipV="1">
            <a:off x="6264276" y="2292350"/>
            <a:ext cx="523875" cy="1308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Line 16"/>
          <p:cNvSpPr>
            <a:spLocks noChangeShapeType="1"/>
          </p:cNvSpPr>
          <p:nvPr/>
        </p:nvSpPr>
        <p:spPr bwMode="auto">
          <a:xfrm flipV="1">
            <a:off x="7550150" y="2349501"/>
            <a:ext cx="527050" cy="1254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Line 17"/>
          <p:cNvSpPr>
            <a:spLocks noChangeShapeType="1"/>
          </p:cNvSpPr>
          <p:nvPr/>
        </p:nvSpPr>
        <p:spPr bwMode="auto">
          <a:xfrm>
            <a:off x="4283076" y="4718051"/>
            <a:ext cx="1450975" cy="149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FF0000"/>
                </a:solidFill>
              </a:rPr>
              <a:t>3. How will the necessary amino acids to delivered to the ribosome?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>
              <a:buNone/>
            </a:pPr>
            <a:r>
              <a:rPr lang="en-US" altLang="en-US" sz="4400"/>
              <a:t>The necessary amino acids are delivered to the ribosome by tRNA (transfer RNA) molecules.</a:t>
            </a:r>
            <a:r>
              <a:rPr lang="en-US" altLang="en-US" sz="3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655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Transfer RNA (tRNA)</a:t>
            </a:r>
          </a:p>
        </p:txBody>
      </p:sp>
      <p:pic>
        <p:nvPicPr>
          <p:cNvPr id="32771" name="Picture 4" descr="1011A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4614" y="1600201"/>
            <a:ext cx="69627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79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008000"/>
                </a:solidFill>
              </a:rPr>
              <a:t>How will a specific tRNA molecule “know” that the amino acid it carries is needed?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/>
              <a:t>Each tRNA has a 3-nitrogen base sequence called an </a:t>
            </a:r>
            <a:r>
              <a:rPr lang="en-US" altLang="en-US" sz="3600" b="1" u="sng">
                <a:solidFill>
                  <a:schemeClr val="accent2"/>
                </a:solidFill>
              </a:rPr>
              <a:t>ANTICODON</a:t>
            </a:r>
            <a:r>
              <a:rPr lang="en-US" altLang="en-US" sz="3600" b="1">
                <a:solidFill>
                  <a:schemeClr val="accent2"/>
                </a:solidFill>
              </a:rPr>
              <a:t>.</a:t>
            </a:r>
            <a:r>
              <a:rPr lang="en-US" altLang="en-US" sz="3600" b="1"/>
              <a:t> During </a:t>
            </a:r>
            <a:r>
              <a:rPr lang="en-US" altLang="en-US" sz="3600" b="1" u="sng"/>
              <a:t>TRANSLATION</a:t>
            </a:r>
            <a:r>
              <a:rPr lang="en-US" altLang="en-US" sz="3600" b="1"/>
              <a:t> when a ribosome is reading a particular </a:t>
            </a:r>
            <a:r>
              <a:rPr lang="en-US" altLang="en-US" sz="3600" b="1" u="sng">
                <a:solidFill>
                  <a:srgbClr val="FF0000"/>
                </a:solidFill>
              </a:rPr>
              <a:t>CODON</a:t>
            </a:r>
            <a:r>
              <a:rPr lang="en-US" altLang="en-US" sz="3600" b="1"/>
              <a:t>, the tRNA with the </a:t>
            </a:r>
            <a:r>
              <a:rPr lang="en-US" altLang="en-US" sz="3600" b="1" u="sng"/>
              <a:t>complementary</a:t>
            </a:r>
            <a:r>
              <a:rPr lang="en-US" altLang="en-US" sz="3600" b="1"/>
              <a:t> ANTICODON locks on and delivers its amino acid.</a:t>
            </a:r>
            <a:r>
              <a:rPr lang="en-US" altLang="en-US" sz="3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928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4819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9779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0</a:t>
            </a:r>
          </a:p>
        </p:txBody>
      </p:sp>
      <p:pic>
        <p:nvPicPr>
          <p:cNvPr id="34820" name="Picture 6" descr="10_15aGeneExpressi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9" y="139700"/>
            <a:ext cx="6029325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7126289" y="1343025"/>
            <a:ext cx="1747837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     mRNA is transcribed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from a DNA template.</a:t>
            </a:r>
          </a:p>
        </p:txBody>
      </p:sp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5930900" y="1641475"/>
            <a:ext cx="1055688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RNA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polymerase</a:t>
            </a:r>
          </a:p>
        </p:txBody>
      </p:sp>
      <p:sp>
        <p:nvSpPr>
          <p:cNvPr id="34823" name="Text Box 9"/>
          <p:cNvSpPr txBox="1">
            <a:spLocks noChangeArrowheads="1"/>
          </p:cNvSpPr>
          <p:nvPr/>
        </p:nvSpPr>
        <p:spPr bwMode="auto">
          <a:xfrm>
            <a:off x="7115175" y="2622551"/>
            <a:ext cx="1735138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      Each amino acid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attaches to its proper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tRNA with the help of a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specific enzyme and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ATP.</a:t>
            </a:r>
          </a:p>
        </p:txBody>
      </p:sp>
      <p:sp>
        <p:nvSpPr>
          <p:cNvPr id="34824" name="Text Box 10"/>
          <p:cNvSpPr txBox="1">
            <a:spLocks noChangeArrowheads="1"/>
          </p:cNvSpPr>
          <p:nvPr/>
        </p:nvSpPr>
        <p:spPr bwMode="auto">
          <a:xfrm>
            <a:off x="3644900" y="2297113"/>
            <a:ext cx="1068388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Amino acid</a:t>
            </a:r>
          </a:p>
        </p:txBody>
      </p:sp>
      <p:sp>
        <p:nvSpPr>
          <p:cNvPr id="34825" name="Text Box 11"/>
          <p:cNvSpPr txBox="1">
            <a:spLocks noChangeArrowheads="1"/>
          </p:cNvSpPr>
          <p:nvPr/>
        </p:nvSpPr>
        <p:spPr bwMode="auto">
          <a:xfrm>
            <a:off x="3562350" y="361950"/>
            <a:ext cx="438150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DNA</a:t>
            </a:r>
          </a:p>
        </p:txBody>
      </p:sp>
      <p:sp>
        <p:nvSpPr>
          <p:cNvPr id="34826" name="Text Box 12"/>
          <p:cNvSpPr txBox="1">
            <a:spLocks noChangeArrowheads="1"/>
          </p:cNvSpPr>
          <p:nvPr/>
        </p:nvSpPr>
        <p:spPr bwMode="auto">
          <a:xfrm>
            <a:off x="5478464" y="280988"/>
            <a:ext cx="1235075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Transcription</a:t>
            </a:r>
          </a:p>
        </p:txBody>
      </p:sp>
      <p:sp>
        <p:nvSpPr>
          <p:cNvPr id="34827" name="Text Box 13"/>
          <p:cNvSpPr txBox="1">
            <a:spLocks noChangeArrowheads="1"/>
          </p:cNvSpPr>
          <p:nvPr/>
        </p:nvSpPr>
        <p:spPr bwMode="auto">
          <a:xfrm>
            <a:off x="3533775" y="1511301"/>
            <a:ext cx="57150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mRNA</a:t>
            </a:r>
          </a:p>
        </p:txBody>
      </p:sp>
      <p:sp>
        <p:nvSpPr>
          <p:cNvPr id="34828" name="Text Box 14"/>
          <p:cNvSpPr txBox="1">
            <a:spLocks noChangeArrowheads="1"/>
          </p:cNvSpPr>
          <p:nvPr/>
        </p:nvSpPr>
        <p:spPr bwMode="auto">
          <a:xfrm>
            <a:off x="3532189" y="3873501"/>
            <a:ext cx="5238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tRNA</a:t>
            </a:r>
          </a:p>
        </p:txBody>
      </p:sp>
      <p:sp>
        <p:nvSpPr>
          <p:cNvPr id="34829" name="Text Box 15"/>
          <p:cNvSpPr txBox="1">
            <a:spLocks noChangeArrowheads="1"/>
          </p:cNvSpPr>
          <p:nvPr/>
        </p:nvSpPr>
        <p:spPr bwMode="auto">
          <a:xfrm>
            <a:off x="5183189" y="3675064"/>
            <a:ext cx="5238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ATP</a:t>
            </a:r>
          </a:p>
        </p:txBody>
      </p:sp>
      <p:sp>
        <p:nvSpPr>
          <p:cNvPr id="34830" name="Text Box 16"/>
          <p:cNvSpPr txBox="1">
            <a:spLocks noChangeArrowheads="1"/>
          </p:cNvSpPr>
          <p:nvPr/>
        </p:nvSpPr>
        <p:spPr bwMode="auto">
          <a:xfrm>
            <a:off x="5472114" y="2263776"/>
            <a:ext cx="12350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Translation</a:t>
            </a:r>
          </a:p>
        </p:txBody>
      </p:sp>
      <p:sp>
        <p:nvSpPr>
          <p:cNvPr id="34831" name="Text Box 17"/>
          <p:cNvSpPr txBox="1">
            <a:spLocks noChangeArrowheads="1"/>
          </p:cNvSpPr>
          <p:nvPr/>
        </p:nvSpPr>
        <p:spPr bwMode="auto">
          <a:xfrm>
            <a:off x="5294314" y="2974976"/>
            <a:ext cx="12350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Enzyme</a:t>
            </a:r>
          </a:p>
        </p:txBody>
      </p:sp>
      <p:sp>
        <p:nvSpPr>
          <p:cNvPr id="34832" name="Line 18"/>
          <p:cNvSpPr>
            <a:spLocks noChangeShapeType="1"/>
          </p:cNvSpPr>
          <p:nvPr/>
        </p:nvSpPr>
        <p:spPr bwMode="auto">
          <a:xfrm>
            <a:off x="3698876" y="528638"/>
            <a:ext cx="3175" cy="366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Line 19"/>
          <p:cNvSpPr>
            <a:spLocks noChangeShapeType="1"/>
          </p:cNvSpPr>
          <p:nvPr/>
        </p:nvSpPr>
        <p:spPr bwMode="auto">
          <a:xfrm flipH="1" flipV="1">
            <a:off x="5483226" y="1593850"/>
            <a:ext cx="404813" cy="133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4" name="Line 20"/>
          <p:cNvSpPr>
            <a:spLocks noChangeShapeType="1"/>
          </p:cNvSpPr>
          <p:nvPr/>
        </p:nvSpPr>
        <p:spPr bwMode="auto">
          <a:xfrm>
            <a:off x="4498976" y="2382839"/>
            <a:ext cx="265113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5" name="Line 21"/>
          <p:cNvSpPr>
            <a:spLocks noChangeShapeType="1"/>
          </p:cNvSpPr>
          <p:nvPr/>
        </p:nvSpPr>
        <p:spPr bwMode="auto">
          <a:xfrm flipV="1">
            <a:off x="3719514" y="3651250"/>
            <a:ext cx="257175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Text Box 22"/>
          <p:cNvSpPr txBox="1">
            <a:spLocks noChangeArrowheads="1"/>
          </p:cNvSpPr>
          <p:nvPr/>
        </p:nvSpPr>
        <p:spPr bwMode="auto">
          <a:xfrm>
            <a:off x="7080250" y="5375276"/>
            <a:ext cx="1843088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The mRNA, the first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tRNA, and the ribosomal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sub-units come together.</a:t>
            </a:r>
          </a:p>
        </p:txBody>
      </p:sp>
      <p:sp>
        <p:nvSpPr>
          <p:cNvPr id="34837" name="Text Box 23"/>
          <p:cNvSpPr txBox="1">
            <a:spLocks noChangeArrowheads="1"/>
          </p:cNvSpPr>
          <p:nvPr/>
        </p:nvSpPr>
        <p:spPr bwMode="auto">
          <a:xfrm>
            <a:off x="3824289" y="4816475"/>
            <a:ext cx="809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Initiator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tRNA</a:t>
            </a:r>
          </a:p>
        </p:txBody>
      </p:sp>
      <p:sp>
        <p:nvSpPr>
          <p:cNvPr id="34838" name="Line 24"/>
          <p:cNvSpPr>
            <a:spLocks noChangeShapeType="1"/>
          </p:cNvSpPr>
          <p:nvPr/>
        </p:nvSpPr>
        <p:spPr bwMode="auto">
          <a:xfrm>
            <a:off x="4237038" y="5057776"/>
            <a:ext cx="747712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Text Box 25"/>
          <p:cNvSpPr txBox="1">
            <a:spLocks noChangeArrowheads="1"/>
          </p:cNvSpPr>
          <p:nvPr/>
        </p:nvSpPr>
        <p:spPr bwMode="auto">
          <a:xfrm>
            <a:off x="6100764" y="4783138"/>
            <a:ext cx="796925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Large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ribosomal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subunit</a:t>
            </a:r>
          </a:p>
        </p:txBody>
      </p:sp>
      <p:sp>
        <p:nvSpPr>
          <p:cNvPr id="34840" name="Text Box 26"/>
          <p:cNvSpPr txBox="1">
            <a:spLocks noChangeArrowheads="1"/>
          </p:cNvSpPr>
          <p:nvPr/>
        </p:nvSpPr>
        <p:spPr bwMode="auto">
          <a:xfrm>
            <a:off x="6858001" y="4416425"/>
            <a:ext cx="836613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Anticodon</a:t>
            </a:r>
          </a:p>
        </p:txBody>
      </p:sp>
      <p:sp>
        <p:nvSpPr>
          <p:cNvPr id="34841" name="Text Box 27"/>
          <p:cNvSpPr txBox="1">
            <a:spLocks noChangeArrowheads="1"/>
          </p:cNvSpPr>
          <p:nvPr/>
        </p:nvSpPr>
        <p:spPr bwMode="auto">
          <a:xfrm>
            <a:off x="7080250" y="4978401"/>
            <a:ext cx="17097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      Initiation of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polypeptide synthesis</a:t>
            </a:r>
          </a:p>
        </p:txBody>
      </p:sp>
      <p:sp>
        <p:nvSpPr>
          <p:cNvPr id="34842" name="AutoShape 28"/>
          <p:cNvSpPr>
            <a:spLocks/>
          </p:cNvSpPr>
          <p:nvPr/>
        </p:nvSpPr>
        <p:spPr bwMode="auto">
          <a:xfrm rot="5321705">
            <a:off x="6315076" y="4175126"/>
            <a:ext cx="120650" cy="352425"/>
          </a:xfrm>
          <a:prstGeom prst="rightBrace">
            <a:avLst>
              <a:gd name="adj1" fmla="val 2434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Monotype Corsiva" panose="03010101010201010101" pitchFamily="66" charset="0"/>
            </a:endParaRPr>
          </a:p>
        </p:txBody>
      </p:sp>
      <p:sp>
        <p:nvSpPr>
          <p:cNvPr id="34843" name="Line 29"/>
          <p:cNvSpPr>
            <a:spLocks noChangeShapeType="1"/>
          </p:cNvSpPr>
          <p:nvPr/>
        </p:nvSpPr>
        <p:spPr bwMode="auto">
          <a:xfrm flipH="1">
            <a:off x="6375401" y="4391025"/>
            <a:ext cx="3175" cy="128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Line 30"/>
          <p:cNvSpPr>
            <a:spLocks noChangeShapeType="1"/>
          </p:cNvSpPr>
          <p:nvPr/>
        </p:nvSpPr>
        <p:spPr bwMode="auto">
          <a:xfrm>
            <a:off x="6372226" y="4508501"/>
            <a:ext cx="460375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5" name="Line 31"/>
          <p:cNvSpPr>
            <a:spLocks noChangeShapeType="1"/>
          </p:cNvSpPr>
          <p:nvPr/>
        </p:nvSpPr>
        <p:spPr bwMode="auto">
          <a:xfrm flipH="1">
            <a:off x="5535613" y="4852989"/>
            <a:ext cx="533400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6" name="Text Box 32"/>
          <p:cNvSpPr txBox="1">
            <a:spLocks noChangeArrowheads="1"/>
          </p:cNvSpPr>
          <p:nvPr/>
        </p:nvSpPr>
        <p:spPr bwMode="auto">
          <a:xfrm>
            <a:off x="6103938" y="5969000"/>
            <a:ext cx="76835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Small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ribosomal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subunit</a:t>
            </a:r>
          </a:p>
        </p:txBody>
      </p:sp>
      <p:sp>
        <p:nvSpPr>
          <p:cNvPr id="34847" name="Line 33"/>
          <p:cNvSpPr>
            <a:spLocks noChangeShapeType="1"/>
          </p:cNvSpPr>
          <p:nvPr/>
        </p:nvSpPr>
        <p:spPr bwMode="auto">
          <a:xfrm flipH="1">
            <a:off x="5672139" y="6048375"/>
            <a:ext cx="395287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8" name="Text Box 34"/>
          <p:cNvSpPr txBox="1">
            <a:spLocks noChangeArrowheads="1"/>
          </p:cNvSpPr>
          <p:nvPr/>
        </p:nvSpPr>
        <p:spPr bwMode="auto">
          <a:xfrm>
            <a:off x="3897314" y="6189664"/>
            <a:ext cx="5238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mRNA</a:t>
            </a:r>
          </a:p>
        </p:txBody>
      </p:sp>
      <p:sp>
        <p:nvSpPr>
          <p:cNvPr id="34849" name="Line 35"/>
          <p:cNvSpPr>
            <a:spLocks noChangeShapeType="1"/>
          </p:cNvSpPr>
          <p:nvPr/>
        </p:nvSpPr>
        <p:spPr bwMode="auto">
          <a:xfrm flipV="1">
            <a:off x="4113214" y="5754689"/>
            <a:ext cx="314325" cy="415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0" name="AutoShape 36"/>
          <p:cNvSpPr>
            <a:spLocks/>
          </p:cNvSpPr>
          <p:nvPr/>
        </p:nvSpPr>
        <p:spPr bwMode="auto">
          <a:xfrm rot="5321705">
            <a:off x="4979194" y="5674519"/>
            <a:ext cx="115888" cy="342900"/>
          </a:xfrm>
          <a:prstGeom prst="rightBrace">
            <a:avLst>
              <a:gd name="adj1" fmla="val 2465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Monotype Corsiva" panose="03010101010201010101" pitchFamily="66" charset="0"/>
            </a:endParaRPr>
          </a:p>
        </p:txBody>
      </p:sp>
      <p:sp>
        <p:nvSpPr>
          <p:cNvPr id="34851" name="Text Box 37"/>
          <p:cNvSpPr txBox="1">
            <a:spLocks noChangeArrowheads="1"/>
          </p:cNvSpPr>
          <p:nvPr/>
        </p:nvSpPr>
        <p:spPr bwMode="auto">
          <a:xfrm>
            <a:off x="4606926" y="5943601"/>
            <a:ext cx="969963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Start Codon</a:t>
            </a:r>
          </a:p>
        </p:txBody>
      </p:sp>
      <p:sp>
        <p:nvSpPr>
          <p:cNvPr id="34852" name="Line 38"/>
          <p:cNvSpPr>
            <a:spLocks noChangeShapeType="1"/>
          </p:cNvSpPr>
          <p:nvPr/>
        </p:nvSpPr>
        <p:spPr bwMode="auto">
          <a:xfrm>
            <a:off x="3730625" y="1690689"/>
            <a:ext cx="0" cy="1666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3" name="Oval 39"/>
          <p:cNvSpPr>
            <a:spLocks noChangeArrowheads="1"/>
          </p:cNvSpPr>
          <p:nvPr/>
        </p:nvSpPr>
        <p:spPr bwMode="auto">
          <a:xfrm>
            <a:off x="7108825" y="1336675"/>
            <a:ext cx="184150" cy="184150"/>
          </a:xfrm>
          <a:prstGeom prst="ellipse">
            <a:avLst/>
          </a:prstGeom>
          <a:solidFill>
            <a:srgbClr val="EF1A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Monotype Corsiva" panose="03010101010201010101" pitchFamily="66" charset="0"/>
            </a:endParaRPr>
          </a:p>
        </p:txBody>
      </p:sp>
      <p:sp>
        <p:nvSpPr>
          <p:cNvPr id="34854" name="Text Box 40"/>
          <p:cNvSpPr txBox="1">
            <a:spLocks noChangeArrowheads="1"/>
          </p:cNvSpPr>
          <p:nvPr/>
        </p:nvSpPr>
        <p:spPr bwMode="auto">
          <a:xfrm>
            <a:off x="7138988" y="1358900"/>
            <a:ext cx="133350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855" name="Oval 41"/>
          <p:cNvSpPr>
            <a:spLocks noChangeArrowheads="1"/>
          </p:cNvSpPr>
          <p:nvPr/>
        </p:nvSpPr>
        <p:spPr bwMode="auto">
          <a:xfrm>
            <a:off x="7108825" y="2600325"/>
            <a:ext cx="184150" cy="184150"/>
          </a:xfrm>
          <a:prstGeom prst="ellipse">
            <a:avLst/>
          </a:prstGeom>
          <a:solidFill>
            <a:srgbClr val="EF1A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Monotype Corsiva" panose="03010101010201010101" pitchFamily="66" charset="0"/>
            </a:endParaRPr>
          </a:p>
        </p:txBody>
      </p:sp>
      <p:sp>
        <p:nvSpPr>
          <p:cNvPr id="34856" name="Text Box 42"/>
          <p:cNvSpPr txBox="1">
            <a:spLocks noChangeArrowheads="1"/>
          </p:cNvSpPr>
          <p:nvPr/>
        </p:nvSpPr>
        <p:spPr bwMode="auto">
          <a:xfrm>
            <a:off x="7138988" y="2622550"/>
            <a:ext cx="133350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4857" name="Oval 43"/>
          <p:cNvSpPr>
            <a:spLocks noChangeArrowheads="1"/>
          </p:cNvSpPr>
          <p:nvPr/>
        </p:nvSpPr>
        <p:spPr bwMode="auto">
          <a:xfrm>
            <a:off x="7108825" y="4956175"/>
            <a:ext cx="184150" cy="184150"/>
          </a:xfrm>
          <a:prstGeom prst="ellipse">
            <a:avLst/>
          </a:prstGeom>
          <a:solidFill>
            <a:srgbClr val="EF1A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Monotype Corsiva" panose="03010101010201010101" pitchFamily="66" charset="0"/>
            </a:endParaRPr>
          </a:p>
        </p:txBody>
      </p:sp>
      <p:sp>
        <p:nvSpPr>
          <p:cNvPr id="34858" name="Text Box 44"/>
          <p:cNvSpPr txBox="1">
            <a:spLocks noChangeArrowheads="1"/>
          </p:cNvSpPr>
          <p:nvPr/>
        </p:nvSpPr>
        <p:spPr bwMode="auto">
          <a:xfrm>
            <a:off x="7138988" y="4978400"/>
            <a:ext cx="133350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055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5843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9779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0</a:t>
            </a:r>
          </a:p>
        </p:txBody>
      </p:sp>
      <p:pic>
        <p:nvPicPr>
          <p:cNvPr id="35844" name="Picture 6" descr="10_15bGeneExpressi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9" y="187325"/>
            <a:ext cx="7286625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6034088" y="708025"/>
            <a:ext cx="126206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/>
              <a:t>New peptide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500"/>
              <a:t>bond forming</a:t>
            </a:r>
          </a:p>
        </p:txBody>
      </p:sp>
      <p:sp>
        <p:nvSpPr>
          <p:cNvPr id="35846" name="Line 8"/>
          <p:cNvSpPr>
            <a:spLocks noChangeShapeType="1"/>
          </p:cNvSpPr>
          <p:nvPr/>
        </p:nvSpPr>
        <p:spPr bwMode="auto">
          <a:xfrm flipH="1">
            <a:off x="5437188" y="828676"/>
            <a:ext cx="5778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Text Box 9"/>
          <p:cNvSpPr txBox="1">
            <a:spLocks noChangeArrowheads="1"/>
          </p:cNvSpPr>
          <p:nvPr/>
        </p:nvSpPr>
        <p:spPr bwMode="auto">
          <a:xfrm>
            <a:off x="3052763" y="895351"/>
            <a:ext cx="112395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500"/>
              <a:t>Growing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500"/>
              <a:t>polypeptide</a:t>
            </a:r>
          </a:p>
        </p:txBody>
      </p:sp>
      <p:sp>
        <p:nvSpPr>
          <p:cNvPr id="35848" name="Line 10"/>
          <p:cNvSpPr>
            <a:spLocks noChangeShapeType="1"/>
          </p:cNvSpPr>
          <p:nvPr/>
        </p:nvSpPr>
        <p:spPr bwMode="auto">
          <a:xfrm flipV="1">
            <a:off x="4094163" y="685801"/>
            <a:ext cx="254000" cy="441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Oval 11"/>
          <p:cNvSpPr>
            <a:spLocks noChangeArrowheads="1"/>
          </p:cNvSpPr>
          <p:nvPr/>
        </p:nvSpPr>
        <p:spPr bwMode="auto">
          <a:xfrm>
            <a:off x="7313614" y="1625600"/>
            <a:ext cx="230187" cy="223838"/>
          </a:xfrm>
          <a:prstGeom prst="ellipse">
            <a:avLst/>
          </a:prstGeom>
          <a:solidFill>
            <a:srgbClr val="EF1A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Monotype Corsiva" panose="03010101010201010101" pitchFamily="66" charset="0"/>
            </a:endParaRPr>
          </a:p>
        </p:txBody>
      </p:sp>
      <p:sp>
        <p:nvSpPr>
          <p:cNvPr id="35850" name="Text Box 12"/>
          <p:cNvSpPr txBox="1">
            <a:spLocks noChangeArrowheads="1"/>
          </p:cNvSpPr>
          <p:nvPr/>
        </p:nvSpPr>
        <p:spPr bwMode="auto">
          <a:xfrm>
            <a:off x="7345364" y="1641476"/>
            <a:ext cx="15398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5851" name="Text Box 13"/>
          <p:cNvSpPr txBox="1">
            <a:spLocks noChangeArrowheads="1"/>
          </p:cNvSpPr>
          <p:nvPr/>
        </p:nvSpPr>
        <p:spPr bwMode="auto">
          <a:xfrm>
            <a:off x="7270751" y="1920876"/>
            <a:ext cx="2263775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500"/>
              <a:t>A succession of tRNAs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500"/>
              <a:t>add their amino acids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500"/>
              <a:t>to the polypeptide chain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500"/>
              <a:t>as the mRNA is moved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500"/>
              <a:t>through the ribosome,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500"/>
              <a:t>one codon at a time.</a:t>
            </a:r>
          </a:p>
        </p:txBody>
      </p:sp>
      <p:sp>
        <p:nvSpPr>
          <p:cNvPr id="35852" name="Text Box 14"/>
          <p:cNvSpPr txBox="1">
            <a:spLocks noChangeArrowheads="1"/>
          </p:cNvSpPr>
          <p:nvPr/>
        </p:nvSpPr>
        <p:spPr bwMode="auto">
          <a:xfrm>
            <a:off x="7570789" y="1660526"/>
            <a:ext cx="1093787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/>
              <a:t>Elongation</a:t>
            </a:r>
          </a:p>
        </p:txBody>
      </p:sp>
      <p:sp>
        <p:nvSpPr>
          <p:cNvPr id="35853" name="Text Box 15"/>
          <p:cNvSpPr txBox="1">
            <a:spLocks noChangeArrowheads="1"/>
          </p:cNvSpPr>
          <p:nvPr/>
        </p:nvSpPr>
        <p:spPr bwMode="auto">
          <a:xfrm>
            <a:off x="4676775" y="2871788"/>
            <a:ext cx="112395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500"/>
              <a:t>Codons</a:t>
            </a:r>
          </a:p>
        </p:txBody>
      </p:sp>
      <p:sp>
        <p:nvSpPr>
          <p:cNvPr id="35854" name="AutoShape 16"/>
          <p:cNvSpPr>
            <a:spLocks/>
          </p:cNvSpPr>
          <p:nvPr/>
        </p:nvSpPr>
        <p:spPr bwMode="auto">
          <a:xfrm rot="5321705">
            <a:off x="4722020" y="2582070"/>
            <a:ext cx="169863" cy="396875"/>
          </a:xfrm>
          <a:prstGeom prst="rightBrace">
            <a:avLst>
              <a:gd name="adj1" fmla="val 1947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Monotype Corsiva" panose="03010101010201010101" pitchFamily="66" charset="0"/>
            </a:endParaRPr>
          </a:p>
        </p:txBody>
      </p:sp>
      <p:sp>
        <p:nvSpPr>
          <p:cNvPr id="35855" name="Text Box 17"/>
          <p:cNvSpPr txBox="1">
            <a:spLocks noChangeArrowheads="1"/>
          </p:cNvSpPr>
          <p:nvPr/>
        </p:nvSpPr>
        <p:spPr bwMode="auto">
          <a:xfrm>
            <a:off x="3105151" y="3200400"/>
            <a:ext cx="608013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500"/>
              <a:t>mRNA</a:t>
            </a:r>
          </a:p>
        </p:txBody>
      </p:sp>
      <p:sp>
        <p:nvSpPr>
          <p:cNvPr id="35856" name="Line 18"/>
          <p:cNvSpPr>
            <a:spLocks noChangeShapeType="1"/>
          </p:cNvSpPr>
          <p:nvPr/>
        </p:nvSpPr>
        <p:spPr bwMode="auto">
          <a:xfrm flipV="1">
            <a:off x="3360739" y="2917826"/>
            <a:ext cx="3175" cy="269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7" name="Text Box 19"/>
          <p:cNvSpPr txBox="1">
            <a:spLocks noChangeArrowheads="1"/>
          </p:cNvSpPr>
          <p:nvPr/>
        </p:nvSpPr>
        <p:spPr bwMode="auto">
          <a:xfrm>
            <a:off x="8480425" y="4014789"/>
            <a:ext cx="108585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/>
              <a:t>Polypeptide</a:t>
            </a:r>
          </a:p>
        </p:txBody>
      </p:sp>
      <p:sp>
        <p:nvSpPr>
          <p:cNvPr id="35858" name="Line 20"/>
          <p:cNvSpPr>
            <a:spLocks noChangeShapeType="1"/>
          </p:cNvSpPr>
          <p:nvPr/>
        </p:nvSpPr>
        <p:spPr bwMode="auto">
          <a:xfrm flipH="1">
            <a:off x="8107363" y="4116388"/>
            <a:ext cx="3476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Oval 21"/>
          <p:cNvSpPr>
            <a:spLocks noChangeArrowheads="1"/>
          </p:cNvSpPr>
          <p:nvPr/>
        </p:nvSpPr>
        <p:spPr bwMode="auto">
          <a:xfrm>
            <a:off x="7316789" y="5111750"/>
            <a:ext cx="230187" cy="223838"/>
          </a:xfrm>
          <a:prstGeom prst="ellipse">
            <a:avLst/>
          </a:prstGeom>
          <a:solidFill>
            <a:srgbClr val="EF1A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Monotype Corsiva" panose="03010101010201010101" pitchFamily="66" charset="0"/>
            </a:endParaRPr>
          </a:p>
        </p:txBody>
      </p:sp>
      <p:sp>
        <p:nvSpPr>
          <p:cNvPr id="35860" name="Text Box 22"/>
          <p:cNvSpPr txBox="1">
            <a:spLocks noChangeArrowheads="1"/>
          </p:cNvSpPr>
          <p:nvPr/>
        </p:nvSpPr>
        <p:spPr bwMode="auto">
          <a:xfrm>
            <a:off x="7348539" y="5133976"/>
            <a:ext cx="15398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5861" name="Text Box 23"/>
          <p:cNvSpPr txBox="1">
            <a:spLocks noChangeArrowheads="1"/>
          </p:cNvSpPr>
          <p:nvPr/>
        </p:nvSpPr>
        <p:spPr bwMode="auto">
          <a:xfrm>
            <a:off x="7331075" y="5414963"/>
            <a:ext cx="2224088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500"/>
              <a:t>The ribosome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500"/>
              <a:t>recognizes a stop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500"/>
              <a:t>codon. The polypeptide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500"/>
              <a:t>is terminated and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500"/>
              <a:t>released.</a:t>
            </a:r>
          </a:p>
        </p:txBody>
      </p:sp>
      <p:sp>
        <p:nvSpPr>
          <p:cNvPr id="35862" name="Text Box 24"/>
          <p:cNvSpPr txBox="1">
            <a:spLocks noChangeArrowheads="1"/>
          </p:cNvSpPr>
          <p:nvPr/>
        </p:nvSpPr>
        <p:spPr bwMode="auto">
          <a:xfrm>
            <a:off x="7559675" y="5130801"/>
            <a:ext cx="1093788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/>
              <a:t>Termination</a:t>
            </a:r>
          </a:p>
        </p:txBody>
      </p:sp>
      <p:sp>
        <p:nvSpPr>
          <p:cNvPr id="35863" name="AutoShape 25"/>
          <p:cNvSpPr>
            <a:spLocks/>
          </p:cNvSpPr>
          <p:nvPr/>
        </p:nvSpPr>
        <p:spPr bwMode="auto">
          <a:xfrm rot="5321705">
            <a:off x="5137944" y="5833269"/>
            <a:ext cx="173038" cy="400050"/>
          </a:xfrm>
          <a:prstGeom prst="rightBrace">
            <a:avLst>
              <a:gd name="adj1" fmla="val 1926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Monotype Corsiva" panose="03010101010201010101" pitchFamily="66" charset="0"/>
            </a:endParaRPr>
          </a:p>
        </p:txBody>
      </p:sp>
      <p:sp>
        <p:nvSpPr>
          <p:cNvPr id="35864" name="Text Box 26"/>
          <p:cNvSpPr txBox="1">
            <a:spLocks noChangeArrowheads="1"/>
          </p:cNvSpPr>
          <p:nvPr/>
        </p:nvSpPr>
        <p:spPr bwMode="auto">
          <a:xfrm>
            <a:off x="4570413" y="6102351"/>
            <a:ext cx="112395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500"/>
              <a:t>Stop codon</a:t>
            </a:r>
          </a:p>
        </p:txBody>
      </p:sp>
      <p:sp>
        <p:nvSpPr>
          <p:cNvPr id="35865" name="AutoShape 27"/>
          <p:cNvSpPr>
            <a:spLocks/>
          </p:cNvSpPr>
          <p:nvPr/>
        </p:nvSpPr>
        <p:spPr bwMode="auto">
          <a:xfrm rot="5321705">
            <a:off x="5147470" y="2582070"/>
            <a:ext cx="169863" cy="396875"/>
          </a:xfrm>
          <a:prstGeom prst="rightBrace">
            <a:avLst>
              <a:gd name="adj1" fmla="val 1947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97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/>
              <a:t>What type of bond forms between the amino acids as they are brought in to form a protein?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altLang="en-US" b="1" i="1"/>
          </a:p>
          <a:p>
            <a:pPr algn="ctr" eaLnBrk="1" hangingPunct="1">
              <a:buFontTx/>
              <a:buNone/>
            </a:pPr>
            <a:r>
              <a:rPr lang="en-US" altLang="en-US" sz="3600" b="1" u="sng">
                <a:solidFill>
                  <a:srgbClr val="FF0000"/>
                </a:solidFill>
              </a:rPr>
              <a:t>PEPTIDE</a:t>
            </a:r>
          </a:p>
          <a:p>
            <a:pPr algn="ctr" eaLnBrk="1" hangingPunct="1">
              <a:buFontTx/>
              <a:buNone/>
            </a:pPr>
            <a:r>
              <a:rPr lang="en-US" altLang="en-US" sz="3600" b="1" u="sng">
                <a:solidFill>
                  <a:srgbClr val="FF0000"/>
                </a:solidFill>
              </a:rPr>
              <a:t>BONDS</a:t>
            </a:r>
          </a:p>
        </p:txBody>
      </p:sp>
      <p:pic>
        <p:nvPicPr>
          <p:cNvPr id="3686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2"/>
          <a:stretch>
            <a:fillRect/>
          </a:stretch>
        </p:blipFill>
        <p:spPr>
          <a:xfrm>
            <a:off x="6324600" y="1524000"/>
            <a:ext cx="3678238" cy="4648200"/>
          </a:xfrm>
          <a:noFill/>
        </p:spPr>
      </p:pic>
    </p:spTree>
    <p:extLst>
      <p:ext uri="{BB962C8B-B14F-4D97-AF65-F5344CB8AC3E}">
        <p14:creationId xmlns:p14="http://schemas.microsoft.com/office/powerpoint/2010/main" val="22896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How does a gene control a trait?</a:t>
            </a:r>
            <a:br>
              <a:rPr lang="en-US" altLang="en-US" sz="4000"/>
            </a:br>
            <a:r>
              <a:rPr lang="en-US" altLang="en-US" sz="3000"/>
              <a:t>Usually, by directing the synthesis of a </a:t>
            </a:r>
            <a:r>
              <a:rPr lang="en-US" altLang="en-US" sz="3000" b="1" u="sng"/>
              <a:t>protein</a:t>
            </a:r>
            <a:r>
              <a:rPr lang="en-US" altLang="en-US" sz="3000"/>
              <a:t>.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/>
              <a:t>This involves 2 processes:</a:t>
            </a:r>
          </a:p>
          <a:p>
            <a:pPr lvl="1" eaLnBrk="1" hangingPunct="1"/>
            <a:r>
              <a:rPr lang="en-US" altLang="en-US" sz="2000" b="1" u="sng"/>
              <a:t>Transcription</a:t>
            </a:r>
            <a:r>
              <a:rPr lang="en-US" altLang="en-US" sz="2000"/>
              <a:t> = using </a:t>
            </a:r>
            <a:r>
              <a:rPr lang="en-US" altLang="en-US" sz="2000" b="1" u="sng"/>
              <a:t>one</a:t>
            </a:r>
            <a:r>
              <a:rPr lang="en-US" altLang="en-US" sz="2000"/>
              <a:t> side of the DNA of a gene as a </a:t>
            </a:r>
            <a:r>
              <a:rPr lang="en-US" altLang="en-US" sz="2000" b="1" u="sng"/>
              <a:t>template</a:t>
            </a:r>
            <a:r>
              <a:rPr lang="en-US" altLang="en-US" sz="2000"/>
              <a:t> for making a complementary strand of mRNA</a:t>
            </a:r>
          </a:p>
          <a:p>
            <a:pPr lvl="1" eaLnBrk="1" hangingPunct="1"/>
            <a:r>
              <a:rPr lang="en-US" altLang="en-US" sz="2000" b="1" u="sng"/>
              <a:t>Translation</a:t>
            </a:r>
            <a:r>
              <a:rPr lang="en-US" altLang="en-US" sz="2000"/>
              <a:t> = a ribosome “reads” the coded information in the mRNA and uses that to assemble a sequence of amino acids (a </a:t>
            </a:r>
            <a:r>
              <a:rPr lang="en-US" altLang="en-US" sz="2000" b="1"/>
              <a:t>protein</a:t>
            </a:r>
            <a:r>
              <a:rPr lang="en-US" altLang="en-US" sz="2000"/>
              <a:t>) with the help of tRNA</a:t>
            </a:r>
          </a:p>
          <a:p>
            <a:pPr eaLnBrk="1" hangingPunct="1">
              <a:buFontTx/>
              <a:buNone/>
            </a:pPr>
            <a:endParaRPr lang="en-US" altLang="en-US" sz="2400"/>
          </a:p>
        </p:txBody>
      </p:sp>
      <p:pic>
        <p:nvPicPr>
          <p:cNvPr id="19460" name="Picture 4" descr="1006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905000"/>
            <a:ext cx="4343400" cy="3595688"/>
          </a:xfrm>
        </p:spPr>
      </p:pic>
    </p:spTree>
    <p:extLst>
      <p:ext uri="{BB962C8B-B14F-4D97-AF65-F5344CB8AC3E}">
        <p14:creationId xmlns:p14="http://schemas.microsoft.com/office/powerpoint/2010/main" val="19821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smtClean="0"/>
              <a:t>Protein Synthesis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hlinkClick r:id="rId2"/>
              </a:rPr>
              <a:t>http://highered.mcgraw-hill.com/sites/0072437316/student_view0/chapter15/animations.html#</a:t>
            </a:r>
            <a:r>
              <a:rPr lang="en-US" alt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815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4000" b="1"/>
              <a:t>Review</a:t>
            </a:r>
            <a:r>
              <a:rPr lang="en-US" altLang="en-US" sz="3200"/>
              <a:t> 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b="1" u="sng"/>
              <a:t>Transcription </a:t>
            </a:r>
            <a:r>
              <a:rPr lang="en-US" altLang="en-US" sz="2400" b="1"/>
              <a:t>(T</a:t>
            </a:r>
            <a:r>
              <a:rPr lang="en-US" altLang="en-US" sz="2400" b="1" baseline="-25000"/>
              <a:t>c</a:t>
            </a:r>
            <a:r>
              <a:rPr lang="en-US" altLang="en-US" sz="2400" b="1"/>
              <a:t>)</a:t>
            </a:r>
          </a:p>
          <a:p>
            <a:pPr lvl="1" eaLnBrk="1" hangingPunct="1"/>
            <a:r>
              <a:rPr lang="en-US" altLang="en-US" sz="2000"/>
              <a:t>Occurs in nucleus</a:t>
            </a:r>
          </a:p>
          <a:p>
            <a:pPr lvl="1" eaLnBrk="1" hangingPunct="1"/>
            <a:r>
              <a:rPr lang="en-US" altLang="en-US" sz="2000" b="1"/>
              <a:t>RNA Polymerase</a:t>
            </a:r>
            <a:r>
              <a:rPr lang="en-US" altLang="en-US" sz="2000"/>
              <a:t> </a:t>
            </a:r>
            <a:br>
              <a:rPr lang="en-US" altLang="en-US" sz="2000"/>
            </a:br>
            <a:r>
              <a:rPr lang="en-US" altLang="en-US" sz="2000"/>
              <a:t>uses 1 side of a gene</a:t>
            </a:r>
            <a:br>
              <a:rPr lang="en-US" altLang="en-US" sz="2000"/>
            </a:br>
            <a:r>
              <a:rPr lang="en-US" altLang="en-US" sz="2000"/>
              <a:t> as a template to make</a:t>
            </a:r>
            <a:br>
              <a:rPr lang="en-US" altLang="en-US" sz="2000"/>
            </a:br>
            <a:r>
              <a:rPr lang="en-US" altLang="en-US" sz="2000"/>
              <a:t>a complementary mRNA.</a:t>
            </a:r>
          </a:p>
          <a:p>
            <a:pPr eaLnBrk="1" hangingPunct="1"/>
            <a:r>
              <a:rPr lang="en-US" altLang="en-US" sz="2400" b="1" u="sng"/>
              <a:t>Translation</a:t>
            </a:r>
            <a:r>
              <a:rPr lang="en-US" altLang="en-US" sz="2400" b="1"/>
              <a:t> (T</a:t>
            </a:r>
            <a:r>
              <a:rPr lang="en-US" altLang="en-US" sz="2400" b="1" baseline="-25000"/>
              <a:t>l</a:t>
            </a:r>
            <a:r>
              <a:rPr lang="en-US" altLang="en-US" sz="2400" b="1"/>
              <a:t>)</a:t>
            </a:r>
          </a:p>
          <a:p>
            <a:pPr lvl="1" eaLnBrk="1" hangingPunct="1"/>
            <a:r>
              <a:rPr lang="en-US" altLang="en-US" sz="2000"/>
              <a:t>Occurs in cytoplasm</a:t>
            </a:r>
          </a:p>
          <a:p>
            <a:pPr lvl="1" eaLnBrk="1" hangingPunct="1"/>
            <a:r>
              <a:rPr lang="en-US" altLang="en-US" sz="2000"/>
              <a:t>Ribosomes read </a:t>
            </a:r>
            <a:br>
              <a:rPr lang="en-US" altLang="en-US" sz="2000"/>
            </a:br>
            <a:r>
              <a:rPr lang="en-US" altLang="en-US" sz="2000"/>
              <a:t>codons; tRNAs </a:t>
            </a:r>
            <a:br>
              <a:rPr lang="en-US" altLang="en-US" sz="2000"/>
            </a:br>
            <a:r>
              <a:rPr lang="en-US" altLang="en-US" sz="2000"/>
              <a:t>bring in the correct</a:t>
            </a:r>
            <a:br>
              <a:rPr lang="en-US" altLang="en-US" sz="2000"/>
            </a:br>
            <a:r>
              <a:rPr lang="en-US" altLang="en-US" sz="2000"/>
              <a:t>amino acids</a:t>
            </a:r>
          </a:p>
        </p:txBody>
      </p:sp>
      <p:pic>
        <p:nvPicPr>
          <p:cNvPr id="38916" name="Picture 6" descr="10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1"/>
          <a:stretch>
            <a:fillRect/>
          </a:stretch>
        </p:blipFill>
        <p:spPr>
          <a:xfrm>
            <a:off x="5334000" y="228600"/>
            <a:ext cx="5175250" cy="6324600"/>
          </a:xfrm>
        </p:spPr>
      </p:pic>
    </p:spTree>
    <p:extLst>
      <p:ext uri="{BB962C8B-B14F-4D97-AF65-F5344CB8AC3E}">
        <p14:creationId xmlns:p14="http://schemas.microsoft.com/office/powerpoint/2010/main" val="56358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smtClean="0"/>
              <a:t>PRACTICE</a:t>
            </a:r>
            <a:r>
              <a:rPr lang="en-US" altLang="en-US" smtClean="0"/>
              <a:t>: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/>
              <a:t>Consider the following segment of a DNA molecule (only the nitrogen base pairs are shown; the sugar-phosphate backbone of each strand is understood to be present):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/>
              <a:t>--A T G T T A C A C G A A A G A T G A--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/>
              <a:t>--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Pretend that this segment of DNA = a gene for a protein.  </a:t>
            </a:r>
            <a:r>
              <a:rPr lang="en-US" altLang="en-US" b="1" i="1" u="sng"/>
              <a:t>Note</a:t>
            </a:r>
            <a:r>
              <a:rPr lang="en-US" altLang="en-US" b="1" i="1"/>
              <a:t>:</a:t>
            </a:r>
            <a:r>
              <a:rPr lang="en-US" altLang="en-US" b="1"/>
              <a:t> Only </a:t>
            </a:r>
            <a:r>
              <a:rPr lang="en-US" altLang="en-US" b="1" u="sng"/>
              <a:t>one</a:t>
            </a:r>
            <a:r>
              <a:rPr lang="en-US" altLang="en-US" b="1"/>
              <a:t> side of the gene is used as a template to transcribe a mRNA molecule. Let’s use the </a:t>
            </a:r>
            <a:r>
              <a:rPr lang="en-US" altLang="en-US" b="1" u="sng"/>
              <a:t>bottom</a:t>
            </a:r>
            <a:r>
              <a:rPr lang="en-US" altLang="en-US" b="1"/>
              <a:t> half of our practice gene.</a:t>
            </a:r>
          </a:p>
        </p:txBody>
      </p:sp>
    </p:spTree>
    <p:extLst>
      <p:ext uri="{BB962C8B-B14F-4D97-AF65-F5344CB8AC3E}">
        <p14:creationId xmlns:p14="http://schemas.microsoft.com/office/powerpoint/2010/main" val="241606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/>
              <a:t>Transcribe this DNA base sequence into a mRNA base sequence.</a:t>
            </a:r>
          </a:p>
        </p:txBody>
      </p:sp>
      <p:graphicFrame>
        <p:nvGraphicFramePr>
          <p:cNvPr id="61514" name="Group 74"/>
          <p:cNvGraphicFramePr>
            <a:graphicFrameLocks noGrp="1"/>
          </p:cNvGraphicFramePr>
          <p:nvPr>
            <p:ph sz="half" idx="1"/>
          </p:nvPr>
        </p:nvGraphicFramePr>
        <p:xfrm>
          <a:off x="1981200" y="1600201"/>
          <a:ext cx="8229600" cy="3743325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48245507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03635288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62808576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39124343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5228061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06047066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10882712"/>
                    </a:ext>
                  </a:extLst>
                </a:gridCol>
              </a:tblGrid>
              <a:tr h="10303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DNA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TAC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AAT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GTG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CTT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TCT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ACT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166320"/>
                  </a:ext>
                </a:extLst>
              </a:tr>
              <a:tr h="9449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mRNA codon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615928"/>
                  </a:ext>
                </a:extLst>
              </a:tr>
              <a:tr h="8230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tRNA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anticodon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8930548"/>
                  </a:ext>
                </a:extLst>
              </a:tr>
              <a:tr h="9449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amino acid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5678497"/>
                  </a:ext>
                </a:extLst>
              </a:tr>
            </a:tbl>
          </a:graphicData>
        </a:graphic>
      </p:graphicFrame>
      <p:sp>
        <p:nvSpPr>
          <p:cNvPr id="41005" name="Rectangle 73"/>
          <p:cNvSpPr>
            <a:spLocks noGrp="1" noChangeArrowheads="1"/>
          </p:cNvSpPr>
          <p:nvPr>
            <p:ph type="body" sz="half" idx="2"/>
          </p:nvPr>
        </p:nvSpPr>
        <p:spPr>
          <a:xfrm>
            <a:off x="1981200" y="4267201"/>
            <a:ext cx="8229600" cy="2187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/>
              <a:t>Fill in tRNA anticodons. Use the CODONS &amp; the genetic code chart on p. 222 to fill in the appropriate amino acids.</a:t>
            </a:r>
          </a:p>
        </p:txBody>
      </p:sp>
    </p:spTree>
    <p:extLst>
      <p:ext uri="{BB962C8B-B14F-4D97-AF65-F5344CB8AC3E}">
        <p14:creationId xmlns:p14="http://schemas.microsoft.com/office/powerpoint/2010/main" val="63365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smtClean="0"/>
              <a:t>The Genetic Code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/>
              <a:t>The </a:t>
            </a:r>
            <a:r>
              <a:rPr lang="en-US" altLang="en-US" sz="2400" b="1" i="1" u="sng"/>
              <a:t>genetic code</a:t>
            </a:r>
            <a:r>
              <a:rPr lang="en-US" altLang="en-US" sz="2400" b="1"/>
              <a:t> was broken in the early 1960’s. Note that: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/>
              <a:t>1. </a:t>
            </a:r>
            <a:r>
              <a:rPr lang="en-US" altLang="en-US" sz="2200" b="1"/>
              <a:t>in the genetic code, more than 1 codon can specify the same amino acid; the 3rd position of each codon is called the “wobble” position; code is REDUNDANT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200" b="1"/>
              <a:t>2. in the genetic code, no codon specifies more than one amino acid; code is </a:t>
            </a:r>
            <a:r>
              <a:rPr lang="en-US" altLang="en-US" sz="2200" b="1" u="sng"/>
              <a:t>not</a:t>
            </a:r>
            <a:r>
              <a:rPr lang="en-US" altLang="en-US" sz="2200" b="1"/>
              <a:t> AMBIGUOUS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200" b="1"/>
              <a:t>3. the genetic code contains some codons that are </a:t>
            </a:r>
            <a:r>
              <a:rPr lang="en-US" altLang="en-US" sz="2200" b="1" i="1"/>
              <a:t>signals:</a:t>
            </a:r>
            <a:endParaRPr lang="en-US" altLang="en-US" sz="22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200" b="1"/>
              <a:t>		-AUG is a </a:t>
            </a:r>
            <a:r>
              <a:rPr lang="en-US" altLang="en-US" sz="2200" b="1" u="sng"/>
              <a:t>start</a:t>
            </a:r>
            <a:r>
              <a:rPr lang="en-US" altLang="en-US" sz="2200" b="1"/>
              <a:t> codon that specifies </a:t>
            </a:r>
            <a:r>
              <a:rPr lang="en-US" altLang="en-US" sz="2200" b="1" i="1"/>
              <a:t>Met</a:t>
            </a:r>
            <a:r>
              <a:rPr lang="en-US" altLang="en-US" sz="2200" b="1"/>
              <a:t/>
            </a:r>
            <a:br>
              <a:rPr lang="en-US" altLang="en-US" sz="2200" b="1"/>
            </a:br>
            <a:r>
              <a:rPr lang="en-US" altLang="en-US" sz="2200" b="1"/>
              <a:t>	-UAA  UAG  UGA are all </a:t>
            </a:r>
            <a:r>
              <a:rPr lang="en-US" altLang="en-US" sz="2200" b="1" u="sng"/>
              <a:t>stop</a:t>
            </a:r>
            <a:r>
              <a:rPr lang="en-US" altLang="en-US" sz="2200" b="1"/>
              <a:t> codons that signal for</a:t>
            </a:r>
            <a:br>
              <a:rPr lang="en-US" altLang="en-US" sz="2200" b="1"/>
            </a:br>
            <a:r>
              <a:rPr lang="en-US" altLang="en-US" sz="2200" b="1"/>
              <a:t>         the ribosome to stop translation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200" b="1"/>
              <a:t>4. the genetic code is </a:t>
            </a:r>
            <a:r>
              <a:rPr lang="en-US" altLang="en-US" sz="2200" b="1" u="sng"/>
              <a:t>universal</a:t>
            </a:r>
            <a:r>
              <a:rPr lang="en-US" altLang="en-US" sz="2200" b="1"/>
              <a:t> – is shared by all organisms from the simplest bacteria to the most complex plants and animals.</a:t>
            </a:r>
          </a:p>
        </p:txBody>
      </p:sp>
    </p:spTree>
    <p:extLst>
      <p:ext uri="{BB962C8B-B14F-4D97-AF65-F5344CB8AC3E}">
        <p14:creationId xmlns:p14="http://schemas.microsoft.com/office/powerpoint/2010/main" val="176552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How can we work with the Genetic Code?</a:t>
            </a:r>
          </a:p>
        </p:txBody>
      </p:sp>
      <p:pic>
        <p:nvPicPr>
          <p:cNvPr id="44035" name="Picture 4" descr="1008A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1" y="1447800"/>
            <a:ext cx="7783513" cy="5010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15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Different formats for Genetic Code Chart: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5060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5061" name="Picture 8" descr="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0" descr="Codon%20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1524000"/>
            <a:ext cx="37322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200" b="1"/>
              <a:t>Review of how a gene directs the synthesis of a protein: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6084" name="Picture 7" descr="Image2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0"/>
          <a:stretch>
            <a:fillRect/>
          </a:stretch>
        </p:blipFill>
        <p:spPr bwMode="auto">
          <a:xfrm>
            <a:off x="3581400" y="1066801"/>
            <a:ext cx="5086350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40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Enough notes for today.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78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/>
              <a:t>To make a protein, what information is needed?</a:t>
            </a:r>
            <a:endParaRPr lang="en-US" altLang="en-US" sz="4000" b="1" i="1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en-US" b="1" i="1" smtClean="0"/>
              <a:t>Need to know </a:t>
            </a:r>
            <a:r>
              <a:rPr lang="en-US" altLang="en-US" b="1" i="1" u="sng" smtClean="0"/>
              <a:t>which amino acids to use</a:t>
            </a:r>
            <a:r>
              <a:rPr lang="en-US" altLang="en-US" b="1" i="1" smtClean="0"/>
              <a:t> and the </a:t>
            </a:r>
            <a:r>
              <a:rPr lang="en-US" altLang="en-US" b="1" i="1" u="sng" smtClean="0"/>
              <a:t>order</a:t>
            </a:r>
            <a:r>
              <a:rPr lang="en-US" altLang="en-US" b="1" i="1" smtClean="0"/>
              <a:t> in which they need to be assembled</a:t>
            </a:r>
            <a:endParaRPr lang="en-US" altLang="en-US" b="1" smtClean="0"/>
          </a:p>
          <a:p>
            <a:pPr eaLnBrk="1" hangingPunct="1"/>
            <a:r>
              <a:rPr lang="en-US" altLang="en-US" b="1" smtClean="0"/>
              <a:t>How can a gene have this information?</a:t>
            </a:r>
            <a:endParaRPr lang="en-US" altLang="en-US" b="1" i="1" smtClean="0"/>
          </a:p>
          <a:p>
            <a:pPr lvl="1" eaLnBrk="1" hangingPunct="1"/>
            <a:r>
              <a:rPr lang="en-US" altLang="en-US" b="1" i="1" smtClean="0"/>
              <a:t>The information is written in 3-letter CODE WORDS.  Each code word is a sequence of 3 </a:t>
            </a:r>
            <a:r>
              <a:rPr lang="en-US" altLang="en-US" b="1" i="1" u="sng" smtClean="0"/>
              <a:t>nitrogen</a:t>
            </a:r>
            <a:r>
              <a:rPr lang="en-US" altLang="en-US" b="1" i="1" smtClean="0"/>
              <a:t> </a:t>
            </a:r>
            <a:r>
              <a:rPr lang="en-US" altLang="en-US" b="1" i="1" u="sng" smtClean="0"/>
              <a:t>bases</a:t>
            </a:r>
            <a:r>
              <a:rPr lang="en-US" altLang="en-US" b="1" i="1" smtClean="0"/>
              <a:t> in a gene.</a:t>
            </a:r>
          </a:p>
          <a:p>
            <a:pPr lvl="2" eaLnBrk="1" hangingPunct="1"/>
            <a:r>
              <a:rPr lang="en-US" altLang="en-US" b="1" i="1" smtClean="0"/>
              <a:t>ex: TAC or TTT, etc.</a:t>
            </a:r>
          </a:p>
        </p:txBody>
      </p:sp>
    </p:spTree>
    <p:extLst>
      <p:ext uri="{BB962C8B-B14F-4D97-AF65-F5344CB8AC3E}">
        <p14:creationId xmlns:p14="http://schemas.microsoft.com/office/powerpoint/2010/main" val="23871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Where are the </a:t>
            </a:r>
            <a:r>
              <a:rPr lang="en-US" altLang="en-US" b="1" u="sng" smtClean="0"/>
              <a:t>genes</a:t>
            </a:r>
            <a:r>
              <a:rPr lang="en-US" altLang="en-US" b="1" smtClean="0"/>
              <a:t> located?</a:t>
            </a:r>
            <a:endParaRPr lang="en-US" altLang="en-US" b="1" i="1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b="1" i="1" smtClean="0"/>
              <a:t>in the nucleus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i="1" smtClean="0"/>
              <a:t>(each chromosome is a sequence of genes)</a:t>
            </a:r>
            <a:endParaRPr lang="en-US" altLang="en-US" b="1" smtClean="0"/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Where are the </a:t>
            </a:r>
            <a:r>
              <a:rPr lang="en-US" altLang="en-US" b="1" u="sng" smtClean="0"/>
              <a:t>proteins</a:t>
            </a:r>
            <a:r>
              <a:rPr lang="en-US" altLang="en-US" b="1" smtClean="0"/>
              <a:t> made?</a:t>
            </a:r>
            <a:endParaRPr lang="en-US" altLang="en-US" b="1" i="1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b="1" i="1" smtClean="0"/>
              <a:t>in the cytoplasm (ribosomes)</a:t>
            </a:r>
            <a:endParaRPr lang="en-US" altLang="en-US" b="1" smtClean="0"/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Do you think that a gene can leave the nucleus?</a:t>
            </a:r>
            <a:endParaRPr lang="en-US" altLang="en-US" b="1" i="1" u="sng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b="1" i="1" smtClean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423978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smtClean="0">
                <a:solidFill>
                  <a:srgbClr val="FF0000"/>
                </a:solidFill>
              </a:rPr>
              <a:t>Questions to consider</a:t>
            </a:r>
            <a:r>
              <a:rPr lang="en-US" altLang="en-US" b="1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b="1"/>
              <a:t>1. How can the CODE for making a particular protein get from the gene in the nucleus out to a ribosome?</a:t>
            </a:r>
          </a:p>
          <a:p>
            <a:pPr eaLnBrk="1" hangingPunct="1">
              <a:buFontTx/>
              <a:buNone/>
            </a:pPr>
            <a:r>
              <a:rPr lang="en-US" altLang="en-US" sz="3600" b="1"/>
              <a:t>2. Of what are ribosomes made?</a:t>
            </a:r>
          </a:p>
          <a:p>
            <a:pPr eaLnBrk="1" hangingPunct="1">
              <a:buFontTx/>
              <a:buNone/>
            </a:pPr>
            <a:r>
              <a:rPr lang="en-US" altLang="en-US" sz="3600" b="1"/>
              <a:t>3. How will the necessary amino acids to delivered to the ribosome?</a:t>
            </a:r>
          </a:p>
        </p:txBody>
      </p:sp>
    </p:spTree>
    <p:extLst>
      <p:ext uri="{BB962C8B-B14F-4D97-AF65-F5344CB8AC3E}">
        <p14:creationId xmlns:p14="http://schemas.microsoft.com/office/powerpoint/2010/main" val="181846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b="1" i="1"/>
              <a:t>The answers to these questions are found as we look at the </a:t>
            </a:r>
            <a:r>
              <a:rPr lang="en-US" altLang="en-US" sz="4800" b="1" i="1" u="sng"/>
              <a:t>3 types of RNA</a:t>
            </a:r>
            <a:r>
              <a:rPr lang="en-US" altLang="en-US" sz="4800" b="1" i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217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i="1" u="sng"/>
              <a:t>Review:</a:t>
            </a:r>
            <a:r>
              <a:rPr lang="en-US" altLang="en-US" sz="4000" b="1" u="sng"/>
              <a:t>   </a:t>
            </a:r>
            <a:br>
              <a:rPr lang="en-US" altLang="en-US" sz="4000" b="1" u="sng"/>
            </a:br>
            <a:r>
              <a:rPr lang="en-US" altLang="en-US" sz="4000" b="1"/>
              <a:t>RNA  Nucleotide Structure</a:t>
            </a:r>
          </a:p>
        </p:txBody>
      </p:sp>
      <p:sp>
        <p:nvSpPr>
          <p:cNvPr id="24579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600" b="1" u="sng">
                <a:solidFill>
                  <a:srgbClr val="FF0000"/>
                </a:solidFill>
              </a:rPr>
              <a:t>REMEMBER</a:t>
            </a:r>
            <a:r>
              <a:rPr lang="en-US" altLang="en-US" sz="3600"/>
              <a:t>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600"/>
              <a:t>RNA does not contain </a:t>
            </a:r>
            <a:r>
              <a:rPr lang="en-US" altLang="en-US" sz="3600" b="1"/>
              <a:t>thymine</a:t>
            </a:r>
            <a:r>
              <a:rPr lang="en-US" altLang="en-US" sz="3600"/>
              <a:t>. In its place, RNA has </a:t>
            </a:r>
            <a:r>
              <a:rPr lang="en-US" altLang="en-US" sz="3600" b="1">
                <a:solidFill>
                  <a:srgbClr val="FF0000"/>
                </a:solidFill>
              </a:rPr>
              <a:t>Uracil</a:t>
            </a:r>
            <a:r>
              <a:rPr lang="en-US" altLang="en-US" sz="3600"/>
              <a:t>. The sugar is </a:t>
            </a:r>
            <a:r>
              <a:rPr lang="en-US" altLang="en-US" sz="3600" b="1" u="sng">
                <a:solidFill>
                  <a:srgbClr val="008000"/>
                </a:solidFill>
              </a:rPr>
              <a:t>ribose</a:t>
            </a:r>
            <a:r>
              <a:rPr lang="en-US" altLang="en-US" sz="3600"/>
              <a:t> instead of deoxyribose.</a:t>
            </a:r>
            <a:endParaRPr lang="en-US" altLang="en-US" sz="3600" b="1"/>
          </a:p>
        </p:txBody>
      </p:sp>
      <p:pic>
        <p:nvPicPr>
          <p:cNvPr id="24580" name="Picture 8" descr="1002B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39" t="13663" b="20494"/>
          <a:stretch>
            <a:fillRect/>
          </a:stretch>
        </p:blipFill>
        <p:spPr>
          <a:xfrm>
            <a:off x="6096000" y="1828800"/>
            <a:ext cx="4343400" cy="3962400"/>
          </a:xfrm>
        </p:spPr>
      </p:pic>
    </p:spTree>
    <p:extLst>
      <p:ext uri="{BB962C8B-B14F-4D97-AF65-F5344CB8AC3E}">
        <p14:creationId xmlns:p14="http://schemas.microsoft.com/office/powerpoint/2010/main" val="330388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b="1" u="sng"/>
              <a:t>RNA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RNA molecules are </a:t>
            </a:r>
            <a:r>
              <a:rPr lang="en-US" altLang="en-US" b="1" u="sng" smtClean="0"/>
              <a:t>single</a:t>
            </a:r>
            <a:r>
              <a:rPr lang="en-US" altLang="en-US" smtClean="0"/>
              <a:t> strands of nucleotides.</a:t>
            </a:r>
          </a:p>
          <a:p>
            <a:pPr eaLnBrk="1" hangingPunct="1"/>
            <a:r>
              <a:rPr lang="en-US" altLang="en-US" smtClean="0"/>
              <a:t>The </a:t>
            </a:r>
            <a:r>
              <a:rPr lang="en-US" altLang="en-US" b="1" smtClean="0"/>
              <a:t>3 types</a:t>
            </a:r>
            <a:r>
              <a:rPr lang="en-US" altLang="en-US" smtClean="0"/>
              <a:t> of RNA are:</a:t>
            </a:r>
          </a:p>
          <a:p>
            <a:pPr lvl="1" eaLnBrk="1" hangingPunct="1"/>
            <a:r>
              <a:rPr lang="en-US" altLang="en-US" b="1" smtClean="0"/>
              <a:t>mRNA = messenger RNA</a:t>
            </a:r>
          </a:p>
          <a:p>
            <a:pPr lvl="1" eaLnBrk="1" hangingPunct="1"/>
            <a:r>
              <a:rPr lang="en-US" altLang="en-US" b="1" smtClean="0"/>
              <a:t>rRNA = ribosomal RNA</a:t>
            </a:r>
          </a:p>
          <a:p>
            <a:pPr lvl="1" eaLnBrk="1" hangingPunct="1"/>
            <a:r>
              <a:rPr lang="en-US" altLang="en-US" b="1" smtClean="0"/>
              <a:t>tRNA = transfer RNA</a:t>
            </a:r>
          </a:p>
          <a:p>
            <a:pPr lvl="1" eaLnBrk="1" hangingPunct="1">
              <a:buFontTx/>
              <a:buNone/>
            </a:pPr>
            <a:endParaRPr lang="en-US" altLang="en-US" b="1" smtClean="0"/>
          </a:p>
          <a:p>
            <a:pPr lvl="1" eaLnBrk="1" hangingPunct="1">
              <a:buFontTx/>
              <a:buNone/>
            </a:pPr>
            <a:r>
              <a:rPr lang="en-US" altLang="en-US" b="1" smtClean="0"/>
              <a:t>SO … BACK TO OUR QUESTIONS . . . . . . . . .</a:t>
            </a:r>
          </a:p>
        </p:txBody>
      </p:sp>
    </p:spTree>
    <p:extLst>
      <p:ext uri="{BB962C8B-B14F-4D97-AF65-F5344CB8AC3E}">
        <p14:creationId xmlns:p14="http://schemas.microsoft.com/office/powerpoint/2010/main" val="90130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1. How can the CODE for making a particular protein get from the gene in the nucleus out to a ribosome?</a:t>
            </a:r>
            <a:endParaRPr lang="en-US" altLang="en-US" b="1" smtClean="0">
              <a:solidFill>
                <a:srgbClr val="FF00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en-US" b="1" smtClean="0"/>
              <a:t>The code is transferred from the nucleus to a ribosome in the form of a mRNA (messenger RNA) molecule. </a:t>
            </a:r>
          </a:p>
          <a:p>
            <a:pPr marL="609600" indent="-609600"/>
            <a:r>
              <a:rPr lang="en-US" altLang="en-US" b="1" smtClean="0"/>
              <a:t>This mRNA molecule is made in the nucleus by an enzyme called RNA Polymerase in the process called </a:t>
            </a:r>
            <a:r>
              <a:rPr lang="en-US" altLang="en-US" b="1" u="sng" smtClean="0"/>
              <a:t>TRANSCRIPTION</a:t>
            </a:r>
            <a:r>
              <a:rPr lang="en-US" altLang="en-US" b="1" smtClean="0"/>
              <a:t>. </a:t>
            </a:r>
          </a:p>
          <a:p>
            <a:pPr marL="609600" indent="-609600"/>
            <a:endParaRPr lang="en-US" altLang="en-US" sz="2000" b="1" i="1"/>
          </a:p>
        </p:txBody>
      </p:sp>
    </p:spTree>
    <p:extLst>
      <p:ext uri="{BB962C8B-B14F-4D97-AF65-F5344CB8AC3E}">
        <p14:creationId xmlns:p14="http://schemas.microsoft.com/office/powerpoint/2010/main" val="37797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14454</TotalTime>
  <Words>1037</Words>
  <Application>Microsoft Office PowerPoint</Application>
  <PresentationFormat>Widescreen</PresentationFormat>
  <Paragraphs>164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Monotype Corsiva</vt:lpstr>
      <vt:lpstr>Tahoma</vt:lpstr>
      <vt:lpstr>Office Theme</vt:lpstr>
      <vt:lpstr>Protein Synthesis</vt:lpstr>
      <vt:lpstr>How does a gene control a trait? Usually, by directing the synthesis of a protein.</vt:lpstr>
      <vt:lpstr>To make a protein, what information is needed?</vt:lpstr>
      <vt:lpstr>PowerPoint Presentation</vt:lpstr>
      <vt:lpstr>Questions to consider:</vt:lpstr>
      <vt:lpstr>PowerPoint Presentation</vt:lpstr>
      <vt:lpstr>Review:    RNA  Nucleotide Structure</vt:lpstr>
      <vt:lpstr>RNA</vt:lpstr>
      <vt:lpstr>1. How can the CODE for making a particular protein get from the gene in the nucleus out to a ribosome?</vt:lpstr>
      <vt:lpstr>PowerPoint Presentation</vt:lpstr>
      <vt:lpstr>Transcription (Tc)</vt:lpstr>
      <vt:lpstr>2. Of what are ribosomes made?</vt:lpstr>
      <vt:lpstr>Structure of a Ribosome (composed of rRNA + protein)</vt:lpstr>
      <vt:lpstr>3. How will the necessary amino acids to delivered to the ribosome?</vt:lpstr>
      <vt:lpstr>Transfer RNA (tRNA)</vt:lpstr>
      <vt:lpstr>How will a specific tRNA molecule “know” that the amino acid it carries is needed?</vt:lpstr>
      <vt:lpstr>PowerPoint Presentation</vt:lpstr>
      <vt:lpstr>PowerPoint Presentation</vt:lpstr>
      <vt:lpstr>What type of bond forms between the amino acids as they are brought in to form a protein?</vt:lpstr>
      <vt:lpstr>Protein Synthesis</vt:lpstr>
      <vt:lpstr>Review </vt:lpstr>
      <vt:lpstr>PRACTICE:</vt:lpstr>
      <vt:lpstr>Transcribe this DNA base sequence into a mRNA base sequence.</vt:lpstr>
      <vt:lpstr>The Genetic Code</vt:lpstr>
      <vt:lpstr>How can we work with the Genetic Code?</vt:lpstr>
      <vt:lpstr>Different formats for Genetic Code Chart:</vt:lpstr>
      <vt:lpstr>Review of how a gene directs the synthesis of a protein:</vt:lpstr>
      <vt:lpstr>Enough notes for today.</vt:lpstr>
    </vt:vector>
  </TitlesOfParts>
  <Company>Barrow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Synthesis</dc:title>
  <dc:creator>Erin Dunlap</dc:creator>
  <cp:lastModifiedBy>Erin Dunlap</cp:lastModifiedBy>
  <cp:revision>6</cp:revision>
  <dcterms:created xsi:type="dcterms:W3CDTF">2018-10-30T12:15:51Z</dcterms:created>
  <dcterms:modified xsi:type="dcterms:W3CDTF">2018-11-12T12:33:42Z</dcterms:modified>
</cp:coreProperties>
</file>