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4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D3D9-142C-43EC-AEBA-D3556B5BA836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983-E926-40FF-9237-4EB3E69D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D3D9-142C-43EC-AEBA-D3556B5BA836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983-E926-40FF-9237-4EB3E69D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D3D9-142C-43EC-AEBA-D3556B5BA836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983-E926-40FF-9237-4EB3E69D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2103-3DF8-4BBC-AB76-53CC8B769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326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ED043-A7AF-42E1-9E4F-D6AB44071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203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AB320-3551-432B-AAD8-DF2916F38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472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E5553-FC7E-418A-99ED-65A3E3301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79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FEFA-30DE-407B-9BEA-26D1D52EA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181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4624-B83F-4AB7-95C8-9026A7296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254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3CEAA-AF8F-4D77-B864-888B247B4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35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9BBC5-4DDE-4248-A822-A34E25C63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93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D3D9-142C-43EC-AEBA-D3556B5BA836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983-E926-40FF-9237-4EB3E69D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8D2B-55B0-48D4-9FEA-0174FAB75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582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1595A-9A7C-433D-B0F1-C782FA02F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051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A87C-E7B5-4D51-A63C-0C5FA59DB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6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D3D9-142C-43EC-AEBA-D3556B5BA836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983-E926-40FF-9237-4EB3E69D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D3D9-142C-43EC-AEBA-D3556B5BA836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983-E926-40FF-9237-4EB3E69D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D3D9-142C-43EC-AEBA-D3556B5BA836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983-E926-40FF-9237-4EB3E69D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D3D9-142C-43EC-AEBA-D3556B5BA836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983-E926-40FF-9237-4EB3E69D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D3D9-142C-43EC-AEBA-D3556B5BA836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983-E926-40FF-9237-4EB3E69D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D3D9-142C-43EC-AEBA-D3556B5BA836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983-E926-40FF-9237-4EB3E69D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D3D9-142C-43EC-AEBA-D3556B5BA836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D983-E926-40FF-9237-4EB3E69D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D3D9-142C-43EC-AEBA-D3556B5BA836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6D983-E926-40FF-9237-4EB3E69D0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5A27ECE-9879-4E8F-97A9-5BF7BB72D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18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aewZmc4TY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scientific method is the </a:t>
            </a:r>
            <a:r>
              <a:rPr lang="en-US" smtClean="0"/>
              <a:t>process </a:t>
            </a:r>
            <a:r>
              <a:rPr lang="en-US" smtClean="0"/>
              <a:t>scientists </a:t>
            </a:r>
            <a:r>
              <a:rPr lang="en-US" dirty="0" smtClean="0"/>
              <a:t>use to determine the truth. There are four steps.</a:t>
            </a:r>
            <a:endParaRPr lang="en-US" dirty="0"/>
          </a:p>
        </p:txBody>
      </p:sp>
      <p:pic>
        <p:nvPicPr>
          <p:cNvPr id="20482" name="Picture 2" descr="http://www.problem-solving-techniques.com/images/Scientific-Met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5448300" cy="2892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lets see if this cartoon helps...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0" y="2057400"/>
            <a:ext cx="7086600" cy="280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23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GRAPHS</a:t>
            </a:r>
          </a:p>
        </p:txBody>
      </p:sp>
      <p:pic>
        <p:nvPicPr>
          <p:cNvPr id="2051" name="Picture 7" descr="graph_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0"/>
            <a:ext cx="237013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cartoon-picture-of-a-man-pointing-a-line-graph-showing-an-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13275"/>
            <a:ext cx="18288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228600" y="152400"/>
            <a:ext cx="4572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51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altLang="en-US" sz="6000" b="1" i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is</a:t>
            </a:r>
            <a:r>
              <a:rPr lang="en-US" altLang="en-US" sz="6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a graph?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105400"/>
          </a:xfrm>
          <a:solidFill>
            <a:srgbClr val="FFCC66">
              <a:alpha val="64999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 graph is a visual display of information or data.</a:t>
            </a:r>
          </a:p>
          <a:p>
            <a:pPr eaLnBrk="1" hangingPunct="1">
              <a:defRPr/>
            </a:pPr>
            <a:r>
              <a:rPr lang="en-US" altLang="en-US" sz="4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Why use a graph?</a:t>
            </a:r>
          </a:p>
          <a:p>
            <a:pPr eaLnBrk="1" hangingPunct="1">
              <a:defRPr/>
            </a:pPr>
            <a:r>
              <a:rPr lang="en-US" altLang="en-US" sz="44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 allows us to interpret information faster and easier than a data table.</a:t>
            </a:r>
          </a:p>
          <a:p>
            <a:pPr lvl="1" eaLnBrk="1" hangingPunct="1">
              <a:buFontTx/>
              <a:buNone/>
              <a:defRPr/>
            </a:pPr>
            <a:endParaRPr lang="en-US" altLang="en-US" sz="4000" b="1" i="1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4572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06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A50021"/>
            </a:gs>
            <a:gs pos="100000">
              <a:srgbClr val="FFFF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20088" cy="990600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latin typeface="Comic Strip" pitchFamily="2" charset="0"/>
              </a:rPr>
              <a:t>Line Graphs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6482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accent2"/>
                </a:solidFill>
                <a:latin typeface="Kristen ITC" panose="03050502040202030202" pitchFamily="66" charset="0"/>
              </a:rPr>
              <a:t>Line graphs are effective at showing a relationship where the dependent variable (DV) changes due to a change</a:t>
            </a:r>
            <a:r>
              <a:rPr lang="en-US" altLang="en-US" sz="4800" b="1" smtClean="0">
                <a:solidFill>
                  <a:schemeClr val="accent2"/>
                </a:solidFill>
                <a:latin typeface="Kristen ITC" panose="03050502040202030202" pitchFamily="66" charset="0"/>
              </a:rPr>
              <a:t> in the independent variable (IV).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493713" cy="7620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4267200"/>
            <a:ext cx="8763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The DV is placed on the y-Axis (vertical axis). The IV is placed on the x-Axis (horizontal axis).</a:t>
            </a:r>
          </a:p>
        </p:txBody>
      </p:sp>
    </p:spTree>
    <p:extLst>
      <p:ext uri="{BB962C8B-B14F-4D97-AF65-F5344CB8AC3E}">
        <p14:creationId xmlns:p14="http://schemas.microsoft.com/office/powerpoint/2010/main" val="35782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ata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697538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4572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720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p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0772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4572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86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 descr="graph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AutoShape 5" descr="graph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2" name="AutoShape 7" descr="graph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173" name="Picture 8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5313"/>
            <a:ext cx="81534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4572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991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i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anose="03050502040202030202" pitchFamily="66" charset="0"/>
              </a:rPr>
              <a:t>Bar Graphs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7630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6000" b="1" i="1" smtClean="0">
                <a:solidFill>
                  <a:srgbClr val="FF0000"/>
                </a:solidFill>
                <a:latin typeface="Kristen ITC" panose="03050502040202030202" pitchFamily="66" charset="0"/>
              </a:rPr>
              <a:t>Bar graphs are useful for comparing information collected by counting.</a:t>
            </a:r>
          </a:p>
          <a:p>
            <a:pPr eaLnBrk="1" hangingPunct="1">
              <a:buFontTx/>
              <a:buNone/>
            </a:pPr>
            <a:endParaRPr lang="en-US" altLang="en-US" sz="6000" b="1" i="1" smtClean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4572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514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r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9973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tificeSSK" pitchFamily="2" charset="0"/>
                <a:ea typeface="+mn-ea"/>
                <a:cs typeface="+mn-cs"/>
              </a:rPr>
              <a:t>Again, tables aren’t always the most efficient way to interpret data.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4572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428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r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924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686800" cy="579438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nd Me Down S (BRK)" pitchFamily="2" charset="0"/>
                <a:ea typeface="+mn-ea"/>
                <a:cs typeface="+mn-cs"/>
              </a:rPr>
              <a:t>What classroom size is the most common?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4572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559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an observation or seeing a problem. Based on this you may make an inference about your observation</a:t>
            </a:r>
          </a:p>
        </p:txBody>
      </p:sp>
      <p:pic>
        <p:nvPicPr>
          <p:cNvPr id="19458" name="Picture 2" descr="http://s3.amazonaws.com/engrade-myfiles/4072090841916680/Inference_vs_Observation_-_Acci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76600"/>
            <a:ext cx="7010400" cy="344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290763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0" y="304800"/>
          <a:ext cx="8839200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4543349" imgH="2866949" progId="Excel.Chart.8">
                  <p:embed/>
                </p:oleObj>
              </mc:Choice>
              <mc:Fallback>
                <p:oleObj name="Chart" r:id="rId3" imgW="4543349" imgH="2866949" progId="Excel.Chart.8">
                  <p:embed/>
                  <p:pic>
                    <p:nvPicPr>
                      <p:cNvPr id="112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4800"/>
                        <a:ext cx="8839200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72200" y="3505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7620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43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3300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Circle Graphs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5400" b="1" smtClean="0">
                <a:latin typeface="Comic Sans MS" panose="030F0702030302020204" pitchFamily="66" charset="0"/>
              </a:rPr>
              <a:t>Circle graphs are sometimes called pie graphs.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5400" b="1" smtClean="0">
                <a:latin typeface="Comic Sans MS" panose="030F0702030302020204" pitchFamily="66" charset="0"/>
              </a:rPr>
              <a:t>Circle graphs show how a fixed quantity is broken down into percentages.</a:t>
            </a:r>
            <a:r>
              <a:rPr lang="en-US" altLang="en-US" sz="440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7620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236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533400"/>
            <a:ext cx="52339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9144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36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Impact" panose="020B0806030902050204" pitchFamily="34" charset="0"/>
              </a:rPr>
              <a:t>Important Stuff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181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Kristen ITC" panose="03050502040202030202" pitchFamily="66" charset="0"/>
              </a:rPr>
              <a:t>Remember: The independent variable (IV) goes on the X-axis (horizontal axis).</a:t>
            </a:r>
          </a:p>
          <a:p>
            <a:pPr eaLnBrk="1" hangingPunct="1"/>
            <a:r>
              <a:rPr lang="en-US" altLang="en-US" b="1" smtClean="0">
                <a:latin typeface="Kristen ITC" panose="03050502040202030202" pitchFamily="66" charset="0"/>
              </a:rPr>
              <a:t>The dependent variable (DV) goes on the Y-axis (vertical axis).</a:t>
            </a:r>
          </a:p>
          <a:p>
            <a:pPr eaLnBrk="1" hangingPunct="1"/>
            <a:r>
              <a:rPr lang="en-US" altLang="en-US" b="1" smtClean="0">
                <a:solidFill>
                  <a:srgbClr val="A50021"/>
                </a:solidFill>
                <a:latin typeface="Kristen ITC" panose="03050502040202030202" pitchFamily="66" charset="0"/>
              </a:rPr>
              <a:t>Label both axes!!!</a:t>
            </a:r>
          </a:p>
          <a:p>
            <a:pPr eaLnBrk="1" hangingPunct="1"/>
            <a:r>
              <a:rPr lang="en-US" altLang="en-US" b="1" smtClean="0">
                <a:solidFill>
                  <a:srgbClr val="009900"/>
                </a:solidFill>
                <a:latin typeface="Kristen ITC" panose="03050502040202030202" pitchFamily="66" charset="0"/>
              </a:rPr>
              <a:t>Include your units!!!</a:t>
            </a:r>
            <a:r>
              <a:rPr lang="en-US" altLang="en-US" sz="4000" b="1" smtClean="0">
                <a:latin typeface="Kristen ITC" panose="03050502040202030202" pitchFamily="66" charset="0"/>
              </a:rPr>
              <a:t> </a:t>
            </a:r>
          </a:p>
          <a:p>
            <a:pPr eaLnBrk="1" hangingPunct="1"/>
            <a:r>
              <a:rPr lang="en-US" altLang="en-US" b="1" smtClean="0">
                <a:latin typeface="Kristen ITC" panose="03050502040202030202" pitchFamily="66" charset="0"/>
              </a:rPr>
              <a:t>Keep your scale consistent for each axis.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9906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501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382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14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828800" y="3810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Proper Labeling of a Graph</a:t>
            </a:r>
          </a:p>
        </p:txBody>
      </p:sp>
      <p:pic>
        <p:nvPicPr>
          <p:cNvPr id="15364" name="Picture 14" descr="Image result for lin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828800"/>
            <a:ext cx="68103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6878638" y="2087563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Title</a:t>
            </a:r>
          </a:p>
        </p:txBody>
      </p:sp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381000" y="2743200"/>
            <a:ext cx="1217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Y-Axis Labeled</a:t>
            </a: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3975100" y="5997575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X-Axis Labeled</a:t>
            </a:r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590550" y="4114800"/>
            <a:ext cx="10080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Proper Scale</a:t>
            </a:r>
          </a:p>
        </p:txBody>
      </p: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7883525" y="3657600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Data</a:t>
            </a:r>
          </a:p>
        </p:txBody>
      </p:sp>
      <p:sp>
        <p:nvSpPr>
          <p:cNvPr id="15370" name="TextBox 18"/>
          <p:cNvSpPr txBox="1">
            <a:spLocks noChangeArrowheads="1"/>
          </p:cNvSpPr>
          <p:nvPr/>
        </p:nvSpPr>
        <p:spPr bwMode="auto">
          <a:xfrm>
            <a:off x="1198563" y="5732463"/>
            <a:ext cx="782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Key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89075" y="3482975"/>
            <a:ext cx="720725" cy="904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323975" y="4114800"/>
            <a:ext cx="1419225" cy="8429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98650" y="5297488"/>
            <a:ext cx="1225550" cy="6238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367" idx="0"/>
          </p:cNvCxnSpPr>
          <p:nvPr/>
        </p:nvCxnSpPr>
        <p:spPr>
          <a:xfrm flipV="1">
            <a:off x="5270500" y="5280025"/>
            <a:ext cx="0" cy="717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908675" y="2282825"/>
            <a:ext cx="989013" cy="1571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908675" y="3657600"/>
            <a:ext cx="2014538" cy="4762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8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228600"/>
            <a:ext cx="71628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rky's" pitchFamily="2" charset="0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751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testable, possible solution.  Your inference may lead to your hypothesis.</a:t>
            </a:r>
          </a:p>
        </p:txBody>
      </p:sp>
      <p:sp>
        <p:nvSpPr>
          <p:cNvPr id="18434" name="AutoShape 2" descr="data:image/jpeg;base64,/9j/4AAQSkZJRgABAQAAAQABAAD/2wCEAAkGBxMSEhUUExQVFBUXFhYYGRYYGBsdGhwdGBsfHBoeHSAgHiggHiAmHCAeITQiJSkrLi4uIh8zODMwNygtLi0BCgoKBQUFDgUFDisZExkrKysrKysrKysrKysrKysrKysrKysrKysrKysrKysrKysrKysrKysrKysrKysrKysrK//AABEIAOEA4QMBIgACEQEDEQH/xAAcAAEAAgMBAQEAAAAAAAAAAAAABQYCBAcBAwj/xABHEAACAQMDAwIEBAMEBwMNAAABAgMABBEFEiEGEzEiQRQyUWEHI3GBQlKRFSShsTNDYmNygpKToqMWJTVEU1SytMHC4fDx/8QAFAEBAAAAAAAAAAAAAAAAAAAAAP/EABQRAQAAAAAAAAAAAAAAAAAAAAD/2gAMAwEAAhEDEQA/AO40pSgUpSgUpSgUpSgUpSgUpSgUpXgNB7Svibld+z+LbuP0AzgZ+mecfXa30r7UClKUClVu66shEUcgkSJZJxEjyMqgqGIZxkjAIRwufPpPvipePVojxuIOSMMrKTj6ZAyPoRkEcig3aVijZGR4rKgUpSgUpSgUpSgUpSgUpSgUpSgUpSgUpSgUpSgUpVL6164Fq4ht4mup1HdmjTGI4V5cucEKSvgefB+gIWnVEUxMWZ0CjfuRirDZ6s/fx4OQfBBFcSsfjtYaO6ku/goJn7Krbk91lHd2NNsIz6lK5bj5iAoq6aDrUN7CGWZkgkjjjjbf+ZDKzOvak3Aq3OFXcGDenOcgnn/4cySvDHZbWXdPcRiQnYAUt5yVJG4713bsEAEYGSBwFz/D03MdxfafdzmcWxiczuTveNkyEOScJ78nwSMc8dKsXZkDOME5OMYwCcqD9wMZ++a5DoGrBtSWQKQL6zSTYxALyxytiMEcYOQxPPo55BzXYbdGCgM25sctjGT74HsPtQfSqp1v1dFZRyAvh0jEhHGSGEgQAnjLOm36gHP0qU6o1n4SBptuQpUsT4C5G4k+3HA88kHGAa5R1rcG81KVkQPHp+yV0bJ7kvoRI1A+ZlJJA8MTtOM5oNDSdPWS3kW5iEmoXIZkMyxPEix90iOPEgMZ2q5JHIJzg4rUtOrdS0YSRogktmIMSy9yRIRJ6olWXKgo0ZX38huAQ2flr2j3FkY9WhkW7j3wyu7xhSwcK0TkeQrZCnHIcNxzXQLvUrR4ljRGubdkhNwGYFnhud7Ry+sgKyXGcgEbAeAMKAETon42bZRDf2/byR+ZG6soz4yOAF8c7jXXradZEV1IKsAQQQRg/cEg/sTX5V1DS3tlfZi5tCXAJRlljRXA3kcMqlmZDglSd4OGHp6n+A+vAW81m7lzBJmPbhgY5fUAuzJJDBifONwFB1yleI2QDyM/XzXtApSlApSlApSlApSlApSlApSlApSvGYDzQe1jJIFGSQB9ScVXeq+soLG3Fwx37jtSJTiR2/lAPgg/Nnxz7jB4rrPWN3rka2pgtkdMknJ3StuXEURIOxiODzzjyPlIXnqf8RZ5viINLCMYxta5Y7QjliojjzkSSMQSpHHvzgmq5072m0WaVEZHKzR3k6yyNIZOT+au07kdWI3c7GYHGNxGno2uwK7C2tWN4sSpDaGIgQMGf4kct6V7WPzWJcs0hOAdo3P7KutKkWM90G/gaOTase0XEQ3R7FQnMZX8sqwBYFzyTgB9OmnNnelHUBdSi7UsbRnYlyPDeMNFJuZ1+zEHBQ1Aa5ZyQtfxWpJiilhmTLv3ka5wmeQS2RgMG8qx5IPP36quZ7m3jljVnaLtyx5AZ0j3KIl4ADGOVpImJA+4JUVaItRGoaissJH94021dkOCp/vQjlVuPmXJAIPBA8jIoIfULxbGWyv8giO5kMyljuDXcWCF4JKIiZ9z6hxzV+6W/E62uZY4JFnhaXPZlmj2Rzc+EwTj6AEn2GSTzy7r0Wq38MQXuRqbkspOE7kmREAR7rGIOPGFQfWpn8TEZxcSmRtidlYWBMgV0hSZlAx+UxBjIYHBAkJ5xQXL8XNZS3gnWRuJbSRUTkhn3oBx443cn7/pXNgLsyLaW1yoZSs93LsQ/wB9JecKzY5AeJFJ8KVJPgitDTZDLPFNdd92jt57s95w3c/L3wAYGQDKp4OQQE8ZwJvoDT2t7Nrrdt7gkZWJO4dxZ4Yt4BGfWihcYOZCAeeA8tOkEutNjnhuJ5bySNzlpMqCrxo8BQjjJkxj7bvB21Xvwy1LAntt3rmSMRDdy4D/AJkAOQR3FZiACDuUH9bx0nrMSTanDkQCOdbjDEjYsrxLdqPlI2MBtYY5wea1NL6CtpbjULOQyI8DrcW0yszOIXDMoQE+ohiu4+SeM5GaDNIDaNAr3IfsmWOVOzhVjAeNwpCHLERiUxNvMgyxHJ36WhdzRr173sE2rDtTiLcqRmRg0bqH/gYbGAJO3cykgjFa+n9XraC+tLqVpZEeRorraXEj7SmCjZAYoWAPynPPgGom/vjNFE1yskNp2z8Pbx533SpKTh8NwFG7BOQnBAOeQ/Rmg6sl3F3o2R4yWUFCSCUYq2CQMjI8gY9wSDUlXC/w/wCtXtpYLaaWRLKT0QF0QPEcKYxI/bCsjLn1D3zzgE13QUClKUClKUClKUClKUClKUClK+c+7admN3tuzj98cj9f86DGeRl5Vd45yAcN+2eD+5FUzq/r6K1TtiL4maRmWKFcc4GT3Vb1R7cjII54I99uh1x11DZv2YrZX1CQxqBjKgvwhd19RHHC8MRjgVTtMs57iSXcRc3Nw6xPdSCVY0iyA0casinaXyp5ztGSBu5DQ/teOSC4u5ZO9qfbkVIVgkaO2QAlirMMblGW3hmxgAZGTWzoPT6yWFv2QlzhRKJYrlUmtp9pkYFSpGFC+CyjJz5O6t2PVLqe7ubPT0i7rLHCZ4wOxa24QFkHHzGQvnPgg4GfG/cfhLNbQRy6bcOlyiIZI3OFkdfmKN5jJ5A58HGQCSQgrxJ7qLvvE0V9CAi3kW1FeQN6xMC2cNGwbDKgwG/h4rf6lF7NbSiWHsT2QW9W5jd2gdozgBUc4if5yUIzlfl5rDTOrI45gmpK9rLErM6tEVkcoG2bGQhHBJZgrIEzjb5Odax0ubU5DcXD4VlZ44Xy0FvEg3oMAlWlCMCEfChXVjuzsoNm36mVod+n2NzOXimErYCIGmIlwjYbc0bIeFUAkufLVGaX0deRzPdLdW1nG/cKlHdhEjSBmC8Ku1OMknC5GcOBi56KYnWJJ5JVkSDcbcwRhm3McunHdjYAI3pKhF7Rwg9C72kS/FbXaCCYiEzLukBJZ2fIGdv5bFWYFlwxUNklQwDlGqaCbZe7I7Tdm5KShrbbGElBjeTuKzZBIXaDgndu85q2Wt1OiRzTdxxLK2+MAbXjkY9yXaTwxS4i2e4WJl4Utiw6hpaXMTWbOURUB7zogtyjBFwq71YHcjuj7SAQxDEA1SrDVXktrZ5B6Iz2pkYrtmMSyKclmHqdX2gHACowYkMFIQ2jyRQ6PcyyFjK8whikHJHaVWQer5QMcqR8rjHI46BoWnC3mt4pMdqw2I2Sx3SSQrPkru9RDh+2nJUuW4wgbn1taiS4OkBiIpbsXG9uNuIGOwg4wRnafHK1O9Y6/HAk7QkziWIpHKQ2xXl9Lsp8GUoP9KTubY+MDwEX0/YyPOt4cyNfrqUkaELl2hy236At6gMeDip/UNSgTWbe7F0THJI8Em2ZtyBnk7Lck5j4V8HK42kDBWsJLWe10+wncJF8LNA0TByzrFcDbJvQrlSz/mYyQAwUeDiS6g0jdcvp6nuKYTGUkJJjjLxLA8Xyo0qlifUwwCc58UEP1Lo1qmodqc7lmtdqOTwJ4JGhLOse3OyIMecH2BzWn0PdT20sVtIOysrz/ASuyv2pUk2tExU4MbugRl/mKsMZ3VCdWzO9rFFMpS5sppIpRtwzrOAUlLc7mJXkk85Ujg1savoTLb2Vt3CJHuVKkj0x9/CEBwM5UxpkZPgYC+4WG30JZC1pLGkHxEIkiUnIaQcyxwndsDRyM+FAQgtj1Icm8fhX1HJLAbdxGbi3bsybpn3ybB6ZAGQ5DDPOfYnFc6sO9M8i3MKST2jRRz2kin81fzFLI2SO4xckE4BZo9pJKLX26YiEOoW4tpS0d7AAe/nKyISU9SMMTBkI/wBli45HNB+g42JHIwfpnNZVF6ZPOuEudpJA2yICAxxyGXJCN9gSD7H2EpQKUpQKUpQKUpQKVAJey3U0ot5UjhhOwuE3l5cZYAk7dicKccliwyuznYtLudZ1hn7bdyOSRXjVlA7bICrBmbJO8EEY8Nx4yEvUP1FqEMCNJK0qdpHk3IrnAA5PClT+jVvarfpbwyzScJEjyN9cICTj78Vzu2uH1KJVuppk75H5UaQmBBlWXiSJjJ80QO48szYC7G2hWbjTVu7GRriXtzXDT30sjBCYvhkARF2gMSqvGpHpxmTweK+3Tug6vqdpA09wltbNtIMS/nupJyxI8bsknkeckcAU13pe5nvI7FiAh2JNIgwvwxxKpGcsDJLFJu3Mx7ijkhgK7NZWixLsQBUHyqBwo+g+3vQR3THTFtp8Qitk2qB6j5Zz/M592/y8DAwKmaV8rmdY0Z3OFUFifoByfHNBzT8cLUXCWdsqxd2SV37khwEjiQtJ6vKg5XOPoB5xUdr/AFN8NLIltYTXUSSIbwyBpEwF9IjJ3BivnuNkhVRflVQuprfVIbVZp5AVFrCYkAVZAhXa1wTl02k7+1uXLHwPvuTdS3AszqOyByoT0uZWaL4hYcsDuAZdroSihQhJAJyTQb3SvVF5fRDNuySzCaaBkEogSNTiNZHL8M8iEZUH0k8AMa+2tJbI7fFXtsgWCP4dn9T42tG3Lks4JXkxlSctnls1DX8kkIsSjySiZ1gCrIQEjjZsntlG3lgjNnl8DBLthqrHVFi0+rSpIBPDEijdnd6IoO6wDYzjdIDwQPbGMAB0mG0W1a3McuxFd1hQySSRFDCFVlVdolkYKuFyFXMuCW5NQ6lsobe41aJ5EELwpexEsSVlZwcJydpZ944HIZQeMAyOlWCWl+9jCpa2u0imtzjJjAmXvxg+doUF8Hxge5OctVuxFrCtEm74mwZFAOcuLjvSnJHJVN54GcjAxigp/R0a3k9zfmEufSjW6knCsgBdsDfhiM+nJPqHnbumepLSeW70/T4jErrKZuy+CM28eYzMUBUM6AjYMhV2Dx5zkYafqjI5Pwkoe1aSNmDCK4BltgNp8qQyKw8KuOAoJ09M1Zt9xqOwW8OPgrVxIo2gsTI4Yg7nYku0oVsZkOGIwQ+mpaDLqN9qFvI357wLKBvPaheNlEcbDG0uIwy7/o7MBgmteTWNRvbQ3sZt4Tv3ZG8yOxxFkljtjVEi3cY5UHksM2/pPRpZVie3iiigZvzJcHMqksZGAkLSFmB7e6QBwN5yu7bUDo7Parq9tEmDbzT9tvTtX4loxaooPBO5eFxjk88gEK2ek7vVPjW+Kjmns1WIRRx4EqLkpsI25Bw2CQScDnBBqtWgDo6yTTpdxyHYkrhUUoY1QENz3M7h9AFGfFdL6SuJbPUbado0MN0stpmEjl1cyRllKqA2CFGCfTxyQczv4k/hst+zXduoWYIhEZUqJmDNuEgwCCRtAYnx54AICmwa406LqMSZv7V3ivoMeieB+47HHggBWGPbH0C5rnw0lxJPqVrGkEUEsV0IDIDJjeQzqzLz61JweOcDO3FTvTdhcWF/BLDpl3EyTPFcrhpou3Nt2hHA8qGJ9+AmScnMVoOn2n9oTd6QJaQXcqr3VDQYYSMism5WyyxnGB5AzzgEP0ho06zQpKsjSpKiOpYJnDDI+VR//akK5f8AgxOsIubF5u41tOyxYf0tDJ6kKgHByQzZ5I3YrqFApSlApSlArR1y7WG2mlclVjikckeQFUkkY5zW9UZ1PbxSWlwkzFImhkDuPKrtOWH3Hmg96atTFaW0bAKyQRKQBgAqgBGP1qorFIFF4JPze7LFGNgdndrl4gpJYHssm07AwC7Aw8c/SOw1qdU781ssZQboozJE7Ej+NwGZT9RGy8+GwOfUjaO8tPjLeC3ihXt2rwsXj7rgoELFUMXo4VduGJHqyFFBK9aiU6ZMzBVkWJJHCksoMZWSQA4BYYUjxyPaq3H01dwqsq4IBjIEZzIqvM3c2DG3csE0/qBPJXGcCrLaSzagpcMbe0bITbjuzL43FiPy429gvqIwdy5xX2XoyxAAFugwAAwLBwBwMPnd++aCIvjKNTjhgQyIlvAsxb1YRpJNrGQuGDqY9wOGLEnx8wuqiqxFo9xZs72pFyjkFop3bujChQI5m3EgAcJIDyT6xUxo+sR3KsU3K6HbJE42yRtjO119uOQRkEcgkc0ET1X1I8DJBbxmS4mOxTxtjd1bts+fI9LMVHO1GNa/S6xmxVpZH2pPIziQkkNFIyhHLZJZWVSSD6nBIJDYPyF7dPLNd2UEc0LKqBHlMbTGLd+bEdpUDnYC2N4AOQoUna6QtFkto3DF1kPxG8rtDvcN3ZCFJyFwxRQTkDIyfNByPQtQSSx1ly2e5JKOcA+vuynGOfXsVeeOP1qOa8lGmGJWC2rWyN8g3PJsO8KfYCWEAj5uM+Oa2tDureKO4gmlSOdbtFMLjaGAnJDlzwQqtJn7Y/eW/C/t3cZsHbJRZ0UNjcYpEfa4GPGJPYtjznBFBI6aO6FOQJIlSS3xyWxMt3x7FWG1c/dhnPFbWgwpJqGohxkfGrHjbyROo3gn2G2PP9ahPw+upczRy7Y7mwj2DecZC7UIx7qEjUgeCQP1rZstTW31q4glKr8QoOdwwZYY5EiPBxmSNg/P8R2+eAH207Uy+o6MVCtIbe6JTJADNBuxnHgkZzz5Jr59Y6Iltd6WjtvcrcRyuEwo3xBIlQeF287RyRgeeBXw1/XIo9USeJHW1sUW3a4hiVljklYlgfrGqkoQBkcgYLA1h+JqSCC1kkkSYrPHLJOjNhklGA4UIFCNjGVJ9gc4BoIrqjSHmtrhjkSQpIrFyuAtu8TrGo5CFkmLjafCkcg8dV/D7QLP4S2lSAFe2rxGRmfbvyx2q7MI3yTuKYDeffaKd1dqNoguIopN7XNsqwRxsHeSWSJbdDxkhtu5Wz5XHuRm4/hYyiwtlV14hXhDlGwAGZfowbKuBxuBOPUCQutcJDiW71hXb54o5yhHBMdq7jJ/hVHdPbOQnP17tXIpb2DStdu5L0rHBdQK8T7Cw9AUMpCgkHKnjH0+ooNPqi0vIoJ2AgaK0vEu4yqsrF02PNg7iACzv+uHICgADsVncdxFcAqGAIBxnnkeCR/Q1+cOqutY7hpmtWljaUGBy2REYpC5d3+4aYoAQcLgggnFfoLp5UjghgXIMUUabWGGARQuce448gkfQmg3GUR9x+efUR91XHH7AVwzrCFLTWjFKqmK5tY87sgB1jaISLgHMgw20DGS3nJzXeXQEYIBH0Ncz/HPpRry3jmhGZrcs2M43RnG/H3BAYfbd74oIbS1fS9fRdjvDdwLDEVKYbtquxhyOFVQOfGSBngnskUm4ZwR9iMEf/v24r8qiznEFpdy3TFQm23kVs/DSpIzJHKDyobBIb2+4XFfo3obqZNRs451K7yMSoD8jjhgR5HPIz7EGgsFKUoFKUoFQOvHu3NrbfwkvcSD6rbldq/9s8bfcIRU9VdlmH9rRqT6jZSkD6ATR7v6+n+hoJPV7lkCKhAeSVEXP/U5/URq5H3AqN66jElqbYgE3TpbjOOA5y7DPukYdx91FZa8CbvT+MqJpj58N8PIAfvwWH71jq53ajYpjIVLubz4KLHED/SZh+9BPQxKiqqgBVAUAeAAMAf0rOlKBVd6t6a+KRnibt3GzYGyyrImcmGXbyY25GR6lySvuDK6pYtMoCzSwEHO+LZn9CHRlI+xFV3SzqDy3EQu4tsEqx5ktcyMGijkDFllRM+vHCAceKDd1W6k+GhgVPh57kLEEUqeyNuZWBA2ntoGwcYLbB/FU9bQLGiogCqqhVA8AKMAfsKjdL0TtyGaWaS4m27A8gQBFJyyoqIoAJAJJyTtXJ4FS1BxT8StHjs763vrhEnglHanVkDhSExvAPjLEnnwQPrW7a6ba6nCj3qCK5ftiGeLKtGOygB4xkLKCNpyF3DnBzXStY0dLpZI5lDRvHtwfvu3fp/Cc/UD6Vyey6c1azLwW3YvI4lIWGU4lVJ8FPVwCAYlBycelhjHgKva9GfEJdAk3eoRMpHdkcxzQtGTG0RXa3cwMBWYj0kY+m7B0X8fo813BAiOLlpIo0jwzRRrsdA3LElgzYyeRj34mNH/AA51h5p+9cR2qzlWllj2szYJYCIAAoQSwY7hnd/FzXYtE0tLW3it487IkVFzjJCjGTgAZPk8eaDjGkdRW8ei3UKSwhXt5yEcqJd7MyOjgEMXwybXOSRjztNRV3LDDp0NpG01zdXEO0wu28xHYchUK7Uj3bW4YMGjQkZU46zr/wCH+n3Mm+a2Rmkky7rlG+THlSMncAc/esbDpK00xt9tbqEIOeSzmQ+iNdzEttbcRjwG2n3JoKD0foUCWKXVvDGtyFinEoffjahXHq+X8xS7qMZBK5xirL+FU9xFcahaToEMd0ZRGpyEW4ywKMcbkOPoCMgkckCkdLwXFvLPFGyyQQ3d4giGNzmDY3ynhvCYyeArZ4Jqy9CTsmsFEO+I2EYTd/pNkMvaAY8AspDDnyoHvnIddrnX4o2qtc6Z6EZpLoxkuAcBkI4yD9dwHuQPtXRaoX4x27izS5QZNnNFcgD+ZJEH9Npc/tQVTr29T+yri2lji3CWRo3TG1G70jMq8bshkkTOAMYyRnnqXTeorNBGcsW2KTuKk8j6p6T+32zzXEuuAph1KeNzv7sW3PKPbndC7L7ZNyZCccg5/m56/wBM6iqQxxySglY0G6QdtyQoB4YLvH0deCMfqQslYSRBvIz5/wARj/I1mKUHDOodA/sm6gEyd/SS8oBYE9kTggxuRzsD7WBxn5sck5+P4O3IsdRazfa0dwoeCbI5IQNhWHnchGR9VUYzXb9TslnjMbqrKSpKsAVO1g2CD5GRXLNR/BVe/wB+zuGtmSbuRgrvQYIddoyCuG4wSfGftQddpXgr2gUpSgVTtLsTPqct8p9MYeyXnhkTDOw+4nLp/wAlWHqHUfhraafG4xxu4X+YgHao+5OB+9edO6b8Naww53FI1DN/M3l2P3Zst+9B8eo1KrHOOfh5O6w+qbGjk8eSEdnA9yoHvmtKSQNq0WCDssZmwP8AezRYJ+x7fH1wfpVkNUuy05bXVYucLLazxRgn5VhkhZIx+m+Ugfy8c7aC6UpSgVA6W2L+8X6x2sn/AFCRM/8AhgftU9Ve0/8A9KXh9vhbIH9d9yf8iKCw0pSgV5j3r2lApSlAr4SxFmXPyr6v1bwP2HJ/Xb9K+9YyPgE8nAJwOTx9KDimoaxFpmr3PxTbVu4orn0qTskXeqROFzkEEliDzj78bv4Sym71B7yNGSFbMxNu8dx5zJiMfyAZHsNwNbOsWq/2xcJLj87TO45Phdkjnz7BdqjP2zXx6A1GRtaMZTsoNOAWMH0hRNuiHgY2o+3Hscj70HXa1NWsUuIJYZBlJEZG/RgQa26UH5m1uwu51js8QNJaqlp5YNJudGjwhXKlWcAvnB59s56r0N1lN3V06+g7VwiERurApMIiUYrk+RtJIGfB4GMVofiDpq2l8L9lYW84iS4kUZMUsTq9vNgDO0Miqw+n1JAqK6ynW60+O6RMXEDNdQqVyWDTGSUY/ijMRWQ+RgfZhQdopUN061tcQQ3EMaBZEVxgAYz7fqDx+oqZoFKUoFKUoFKUoK/1qN0MUQ8y3dov7LMsr/8AcRqsFV7qxlWSwZiABeDknAGYJx/9anIrhG+Vlb9CDQfWqp+IGlRTLaPMu6OK7i3csDiUNCCCpBXEjo24HjbmrXUP1akb2k0ckqQ743CyOwUK2Mq2SR8rYP7UGmmmX1vxBcJcR+0d3nePsJ0BJH/Gjt9WNem/1T/3K0/X4x8f/K19La5Go6YHUlfibbyDgqzpjgjwVb3+1bnTOofEWlvOfMsMTn9WUE/40Ec9nqU3ElxDarxkW6GST74klAUf9lmvj0FYqgupFeSQSXMiq8jl3IgxCcsfOZEkYYwADwMVNdQaj8NbTTYyY42YKPLMB6VH1LNgAfU06f0/4e2hhzuMcaKW92YD1MfuWyf3oJClKUClKUClKUClKUHMOskA1uAEA/EWawbT4ZfikMq/vEXrD8MoBNqd/dKd8USx2cUnGG2AGXGPbcob9GFT34hfh+mqNbuZ3geEt6lGSVbGQORtOQMHn34PtYOmtBhsbdLeAEIg8nlmJ5LMfck//jA4oJSlKUGjrNsJY+0y7kkZVcYyCucsD9iBtP61yfX+k7vTxsiR7rTg0mFiGbqFJQwkQAgh0w7DnJ9TH0+a7NSg5j+BeoAwXVsm8xwXDGJmQr6JOQpHswIYke2a6dSlApSlApSlApSlBr31hFOuyaNJVznbIoZc/XBBFVDXOj9PFxZYs7dQ80iHZEqf6iRxkqAcgpwfY1d6hOp22/DN/Ldwgf8APuj/AMnNBTtV0ZI7+CGOW8WAdpZUF5c7T8QJhHg9zIIeIDGRw/6VLjpizi1C2VYEcmC6lLykyvlHgVfXIWb/AFje/FfDqA5XUZTj+73Ni+f9m2EFww+wwzf1NWLGdQ/4bXj/AJ5fV/8AAtB8OixsS4hH+pvLlR9hI/fUfssorzoJv7mE/wDZTXMOPoIp5EUf9IFe9OjbdaivsbiKQf8ANbQqf8UNOjv/AFtf5b24/wC8Q/8A92aD3qI924tLbg7pDcSD/d22CP8Ax2h/bP0qwVX9KPdv7uXPphWG1A/2gvekI/USxj/kqwUClKUClKUClKUClKUClKUClKxJoMqVjn717Qe0rysDKNwXPqIJA+ykAn9iw/rQfSleV5mgypXgr2gUpSgVWerrh+5bxBkjQlpjLJE8iboSnbTCsuCS28HcP9HjBBNWalBznXHSOC4K3gb4plWf4iHEOJQsBYFQhjAj2jlmGFGeSWrbsr+MSLcDU7N3EaxdtWXtNGMkZO8v3NxzvHGMjZzkXulBz3SuqVivrh7pTCs8UJiZFlkjkMLSLIyt2lOMPECSAM4wSME7fS3Udqnx8rzokZvm2F/QTughOArAMSTnAxk+1WbU9J7zpIsssLorqGj2fLIVLAh0ZfKLzjIx55OYJOk54p5JoLmIvJgtJcWwlmyFCYDpJEAu1R6dvnJ96D49KdQwIkrXDm2eW4uJB8QjwBkMhERUyhQ35QTxnHvirfa3KSoHjdZEbwyMGU+3BHB5qGXTL4kdy9jx/urUK39XkkH+FSel2IgjCbmc5Zi77dzM7FmJ2gKMkngAD7UG3SlKBSlKBSlKBSlKBSlKBXmK9pQQmv6W87RgLGygMNzk5jYlSsiLg5cYODkFT78moKPQNRKlJJ87lHKyuNuFJIHpBO5pGTOeFjjb5jxeKUFUay1AkAunC43h2zv3Ph9uMBdh+XJ5K/y5OpdaLe71fiTaix8TupdQYjliNpUEoxJU59Z4cDa12pQVfQbC8jkRpGYoQ4ZHkBIZyXdzgYxuAVFB4Vjn6Cz4r2lAFKUoFKUoFRM3UdsocmTiNZ2bCscC2wJjwOdpO3jycgZINS1VzqLp2I2t0YYE7zw3e3aAGLzod/P1dgufrgUEjputw3DFYmLERxS8qw9EwJjPIGc7Tx5GOakM1Tr3p+RtMjEabLyOC2dDxu7tsoZEY/TO5MZx6m+tVjU+nb14reaSIv3Z7m4u7fb3drSKBbrs7ke8RoNvzcMd2DQdYzTNUq/0q5/sJrf82S5+G2gMR3C38IJDEbgMDO4+PNROqdPTQm+W3tmeGUWJ2FnKlgzd99okVpGC7Sy7hv8AfPNB0vNM1yfR+lJ37EM8Egt1v7pjGSFUQPb+gbUchUMhxsBOOQa2Zuk5uzeyLDIZXvnwok2u9n3Y3aOM7gFDqpOMjPI98UHT80zXK20a8jimuLO2lhEVzDLaWbsobb2+1cDAYhFbcWC58rnHOK1Y+kNRSC5gQufh7cxWshcZlNw6yz4ORhgqmIEkfN59wHXs1p2GqxTd3ttu7MrRScEYdQGI5HPDDkcc1zKPp65+HI7EzW3xkEklmEWLdEsZEgSPvPwXKMULAMVJ96s/4dabLDFeb4HtxLeTSRRuwZhG0cYTJDMPYjGTjGPagsdnrMMrIqud8kZlVGVlfYrBSxVgCvqIHOK2EvUMjRBgZFVXZPcKxIUn9SD/AENc46R6dmhutOlmtpCy6e8LycHtyhgRv9WcbNygjPLD9R9eqen7hry+ktoXEs9jGsU6kAB0LCRNxYbXZNqg4x4ORig6Tmte0v45TII3DmNzG+P4XADFT9wGH9aqXQ+mtHcTvFbS2dq0UKrBKRkzKW3uFDsF9JUE8biM8+arrdPXNv8AHS2tq4uI9QW5h5ULNE67GQHd7BpGIIHJXz4AdXzTNcjtukdSSG5gRnzb2rx2kpcZle5KyTEHPpYYMYJxjd596s3Q+mtHcTvFbS2do0USiCUjJmUsXkCh2x6SoJ43EZ580Fq07VI5+72mLdqVoX9JGHQAsOQM+RyOK3M1zIdLzCczrC4l/truBw3PwzAByOcbDzkeT9OBUdaWrlr+HdmDTYL0QsGJDG7QyIM55MUe5PtkePFB17Na9/fRwRmSVwiLjLHx6iFA/UsQAPckVyLSNFu5bbfZQz27vpapJI8oHxEzdtlZDvI3FA4EhxgMBxjA+2q9Lyy2938PYzQwFbMpauy72ljmzM6L3CBmI7ScjeeeTzQdUtNTjkkmiRsvAyrIMEbS6h15IwfSQeM1t5rluodLSO15PHbyLJ8Rpz22ThkRFhWXaA2AQodW+uMc8Vlp2gXg1J5HWUN8RcOZ1VcNCysI0Mpn+XBUCMR+lhn7kOoZpmuN6f03qCQXkVvE8bPa4ErqIpWkEg/LJSZkldo947+1TyOecVs/+TU7WkiiK4SM3MDrAsEYRQqMHLQNcPvjJI3JuBLAMBQdbzTNUzpKydIrMXFo6yRvc7GRmCRKd21nVpWI3qcBMuFJAG3HFzFBlSlKBSlKDE15XprygUpSgrEvW9vHIkcxVGkupbZMSIwzGMlmwfTyQu3yCyg+amNV1q2tdvxE8UO8kL3HC5I84z9OMn2qrDpO5SRZEaBmXU57vDM4HbmjMeMhD6xnOPH3rzrt3gu7e5j89meA7oJpYwrlGz+UrEPkcKQAwyMjFBYz1PZbol+Jh3TBDEu8ZcOxVCo9wWBAx9K8t+qbKQOUuoGEZVXIkUhS7bVzz7t6QfGaqnRHSkoS3llAj/8ANaWpUgiVGZy54I44I985HIr5aT+HkoikiuGiI+Ca0jdZZnY5IIfa+EiAKo2xQ3I4bHBC8nWbfJXvR5EohI3DPdYZCf8AERzisNX1+1tSouLiKEv8okcLnHnGfYfXxVN6Z6AnguoZ5po3ADzTqufXds0v5g9IG0JKy+x9K8fSW6j6fuXuXuLY27Ga0+FdZ93pG5mDKVB3fMcocA4HIoJ19dthMsBni7z4KxbhvIIJBA8kYBOaym1m3QsGmjUo6RsCwBDyAFFP0LAgge9QnSvSzWczMWV0+Es7dDzv/u4cMSMYAOVxgn/Co3rLoJ726MqyKkbQkOpzkzxpKttJwPC91ief4V4NBZbzqeyhGZbmFAJGi9TqPWmN6/quRn6ZGa3b3UIoYzLLIiRjHrZgF9XA5+5IA+uaoM3QVyEt2SSN5xFcJOGlliRnuX7ruGjXcw38bSBuXHIxVi1Xpovp0dpGImMawBQxlRfySpG11YyRnjhssRxkNzQe6h1raxC3cSxvDPK8ZmEgCIURnO775Xbjg5IrcfqmyCRubqDZLnttvGHwwU7fqQxAIHg1X9K6Tu1Nq08qydm7lnwztIyxvEyKgkZA0rBju3MF8/YZ+mg9ISwz20jmIrCdQJALZ/vUwePblR4XIPjHtmgs8erwNs2yoe47omGHqZM71H1I2tkfY1Bwa/piwzratayBIZZ3ghMfrG3LEgcHPgkj3GajNL6Su45bYM1uYLa6upgQz9x1uBLjI27VKl8YycjnIxg/K36FnW2tIt0O6CyvbdyC2C9wqhSvo5XIJJODz4NBa+ntYgnjjERRWEMMjQqRmJZUDIrAfL6fHjIHFfCw6gaSftGAqO5cpv7ikYgKANgeQxbH+yRtbnioXpPpa702J44GgkV1t3/NaQkTAKlxyFyUZF3Lzw3GAPF3oFKUoFKUoFeivK9FBlSlKBSlKDwivMVlSgxxTFZUoMcV7ivaUGOKYrKlBjimKypQY4pisqUGOKYrKlBjimKypQY4pisqUGOKYrKlBjimKypQY4pisqUGOK9xXtKBSlKBSlKBSlKB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155575" y="-2117725"/>
            <a:ext cx="4419600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MSEhUUExQVFBUXFhYYGRYYGBsdGhwdGBsfHBoeHSAgHiggHiAmHCAeITQiJSkrLi4uIh8zODMwNygtLi0BCgoKBQUFDgUFDisZExkrKysrKysrKysrKysrKysrKysrKysrKysrKysrKysrKysrKysrKysrKysrKysrKysrK//AABEIAOEA4QMBIgACEQEDEQH/xAAcAAEAAgMBAQEAAAAAAAAAAAAABQYCBAcBAwj/xABHEAACAQMDAwIEBAMEBwMNAAABAgMABBEFEiEGEzEiQRQyUWEHI3GBQlKRFSShsTNDYmNygpKToqMWJTVEU1SytMHC4fDx/8QAFAEBAAAAAAAAAAAAAAAAAAAAAP/EABQRAQAAAAAAAAAAAAAAAAAAAAD/2gAMAwEAAhEDEQA/AO40pSgUpSgUpSgUpSgUpSgUpSgUpXgNB7Svibld+z+LbuP0AzgZ+mecfXa30r7UClKUClVu66shEUcgkSJZJxEjyMqgqGIZxkjAIRwufPpPvipePVojxuIOSMMrKTj6ZAyPoRkEcig3aVijZGR4rKgUpSgUpSgUpSgUpSgUpSgUpSgUpSgUpSgUpSgUpVL6164Fq4ht4mup1HdmjTGI4V5cucEKSvgefB+gIWnVEUxMWZ0CjfuRirDZ6s/fx4OQfBBFcSsfjtYaO6ku/goJn7Krbk91lHd2NNsIz6lK5bj5iAoq6aDrUN7CGWZkgkjjjjbf+ZDKzOvak3Aq3OFXcGDenOcgnn/4cySvDHZbWXdPcRiQnYAUt5yVJG4713bsEAEYGSBwFz/D03MdxfafdzmcWxiczuTveNkyEOScJ78nwSMc8dKsXZkDOME5OMYwCcqD9wMZ++a5DoGrBtSWQKQL6zSTYxALyxytiMEcYOQxPPo55BzXYbdGCgM25sctjGT74HsPtQfSqp1v1dFZRyAvh0jEhHGSGEgQAnjLOm36gHP0qU6o1n4SBptuQpUsT4C5G4k+3HA88kHGAa5R1rcG81KVkQPHp+yV0bJ7kvoRI1A+ZlJJA8MTtOM5oNDSdPWS3kW5iEmoXIZkMyxPEix90iOPEgMZ2q5JHIJzg4rUtOrdS0YSRogktmIMSy9yRIRJ6olWXKgo0ZX38huAQ2flr2j3FkY9WhkW7j3wyu7xhSwcK0TkeQrZCnHIcNxzXQLvUrR4ljRGubdkhNwGYFnhud7Ry+sgKyXGcgEbAeAMKAETon42bZRDf2/byR+ZG6soz4yOAF8c7jXXradZEV1IKsAQQQRg/cEg/sTX5V1DS3tlfZi5tCXAJRlljRXA3kcMqlmZDglSd4OGHp6n+A+vAW81m7lzBJmPbhgY5fUAuzJJDBifONwFB1yleI2QDyM/XzXtApSlApSlApSlApSlApSlApSlApSvGYDzQe1jJIFGSQB9ScVXeq+soLG3Fwx37jtSJTiR2/lAPgg/Nnxz7jB4rrPWN3rka2pgtkdMknJ3StuXEURIOxiODzzjyPlIXnqf8RZ5viINLCMYxta5Y7QjliojjzkSSMQSpHHvzgmq5072m0WaVEZHKzR3k6yyNIZOT+au07kdWI3c7GYHGNxGno2uwK7C2tWN4sSpDaGIgQMGf4kct6V7WPzWJcs0hOAdo3P7KutKkWM90G/gaOTase0XEQ3R7FQnMZX8sqwBYFzyTgB9OmnNnelHUBdSi7UsbRnYlyPDeMNFJuZ1+zEHBQ1Aa5ZyQtfxWpJiilhmTLv3ka5wmeQS2RgMG8qx5IPP36quZ7m3jljVnaLtyx5AZ0j3KIl4ADGOVpImJA+4JUVaItRGoaissJH94021dkOCp/vQjlVuPmXJAIPBA8jIoIfULxbGWyv8giO5kMyljuDXcWCF4JKIiZ9z6hxzV+6W/E62uZY4JFnhaXPZlmj2Rzc+EwTj6AEn2GSTzy7r0Wq38MQXuRqbkspOE7kmREAR7rGIOPGFQfWpn8TEZxcSmRtidlYWBMgV0hSZlAx+UxBjIYHBAkJ5xQXL8XNZS3gnWRuJbSRUTkhn3oBx443cn7/pXNgLsyLaW1yoZSs93LsQ/wB9JecKzY5AeJFJ8KVJPgitDTZDLPFNdd92jt57s95w3c/L3wAYGQDKp4OQQE8ZwJvoDT2t7Nrrdt7gkZWJO4dxZ4Yt4BGfWihcYOZCAeeA8tOkEutNjnhuJ5bySNzlpMqCrxo8BQjjJkxj7bvB21Xvwy1LAntt3rmSMRDdy4D/AJkAOQR3FZiACDuUH9bx0nrMSTanDkQCOdbjDEjYsrxLdqPlI2MBtYY5wea1NL6CtpbjULOQyI8DrcW0yszOIXDMoQE+ohiu4+SeM5GaDNIDaNAr3IfsmWOVOzhVjAeNwpCHLERiUxNvMgyxHJ36WhdzRr173sE2rDtTiLcqRmRg0bqH/gYbGAJO3cykgjFa+n9XraC+tLqVpZEeRorraXEj7SmCjZAYoWAPynPPgGom/vjNFE1yskNp2z8Pbx533SpKTh8NwFG7BOQnBAOeQ/Rmg6sl3F3o2R4yWUFCSCUYq2CQMjI8gY9wSDUlXC/w/wCtXtpYLaaWRLKT0QF0QPEcKYxI/bCsjLn1D3zzgE13QUClKUClKUClKUClKUClKUClK+c+7admN3tuzj98cj9f86DGeRl5Vd45yAcN+2eD+5FUzq/r6K1TtiL4maRmWKFcc4GT3Vb1R7cjII54I99uh1x11DZv2YrZX1CQxqBjKgvwhd19RHHC8MRjgVTtMs57iSXcRc3Nw6xPdSCVY0iyA0casinaXyp5ztGSBu5DQ/teOSC4u5ZO9qfbkVIVgkaO2QAlirMMblGW3hmxgAZGTWzoPT6yWFv2QlzhRKJYrlUmtp9pkYFSpGFC+CyjJz5O6t2PVLqe7ubPT0i7rLHCZ4wOxa24QFkHHzGQvnPgg4GfG/cfhLNbQRy6bcOlyiIZI3OFkdfmKN5jJ5A58HGQCSQgrxJ7qLvvE0V9CAi3kW1FeQN6xMC2cNGwbDKgwG/h4rf6lF7NbSiWHsT2QW9W5jd2gdozgBUc4if5yUIzlfl5rDTOrI45gmpK9rLErM6tEVkcoG2bGQhHBJZgrIEzjb5Odax0ubU5DcXD4VlZ44Xy0FvEg3oMAlWlCMCEfChXVjuzsoNm36mVod+n2NzOXimErYCIGmIlwjYbc0bIeFUAkufLVGaX0deRzPdLdW1nG/cKlHdhEjSBmC8Ku1OMknC5GcOBi56KYnWJJ5JVkSDcbcwRhm3McunHdjYAI3pKhF7Rwg9C72kS/FbXaCCYiEzLukBJZ2fIGdv5bFWYFlwxUNklQwDlGqaCbZe7I7Tdm5KShrbbGElBjeTuKzZBIXaDgndu85q2Wt1OiRzTdxxLK2+MAbXjkY9yXaTwxS4i2e4WJl4Utiw6hpaXMTWbOURUB7zogtyjBFwq71YHcjuj7SAQxDEA1SrDVXktrZ5B6Iz2pkYrtmMSyKclmHqdX2gHACowYkMFIQ2jyRQ6PcyyFjK8whikHJHaVWQer5QMcqR8rjHI46BoWnC3mt4pMdqw2I2Sx3SSQrPkru9RDh+2nJUuW4wgbn1taiS4OkBiIpbsXG9uNuIGOwg4wRnafHK1O9Y6/HAk7QkziWIpHKQ2xXl9Lsp8GUoP9KTubY+MDwEX0/YyPOt4cyNfrqUkaELl2hy236At6gMeDip/UNSgTWbe7F0THJI8Em2ZtyBnk7Lck5j4V8HK42kDBWsJLWe10+wncJF8LNA0TByzrFcDbJvQrlSz/mYyQAwUeDiS6g0jdcvp6nuKYTGUkJJjjLxLA8Xyo0qlifUwwCc58UEP1Lo1qmodqc7lmtdqOTwJ4JGhLOse3OyIMecH2BzWn0PdT20sVtIOysrz/ASuyv2pUk2tExU4MbugRl/mKsMZ3VCdWzO9rFFMpS5sppIpRtwzrOAUlLc7mJXkk85Ujg1savoTLb2Vt3CJHuVKkj0x9/CEBwM5UxpkZPgYC+4WG30JZC1pLGkHxEIkiUnIaQcyxwndsDRyM+FAQgtj1Icm8fhX1HJLAbdxGbi3bsybpn3ybB6ZAGQ5DDPOfYnFc6sO9M8i3MKST2jRRz2kin81fzFLI2SO4xckE4BZo9pJKLX26YiEOoW4tpS0d7AAe/nKyISU9SMMTBkI/wBli45HNB+g42JHIwfpnNZVF6ZPOuEudpJA2yICAxxyGXJCN9gSD7H2EpQKUpQKUpQKUpQKVAJey3U0ot5UjhhOwuE3l5cZYAk7dicKccliwyuznYtLudZ1hn7bdyOSRXjVlA7bICrBmbJO8EEY8Nx4yEvUP1FqEMCNJK0qdpHk3IrnAA5PClT+jVvarfpbwyzScJEjyN9cICTj78Vzu2uH1KJVuppk75H5UaQmBBlWXiSJjJ80QO48szYC7G2hWbjTVu7GRriXtzXDT30sjBCYvhkARF2gMSqvGpHpxmTweK+3Tug6vqdpA09wltbNtIMS/nupJyxI8bsknkeckcAU13pe5nvI7FiAh2JNIgwvwxxKpGcsDJLFJu3Mx7ijkhgK7NZWixLsQBUHyqBwo+g+3vQR3THTFtp8Qitk2qB6j5Zz/M592/y8DAwKmaV8rmdY0Z3OFUFifoByfHNBzT8cLUXCWdsqxd2SV37khwEjiQtJ6vKg5XOPoB5xUdr/AFN8NLIltYTXUSSIbwyBpEwF9IjJ3BivnuNkhVRflVQuprfVIbVZp5AVFrCYkAVZAhXa1wTl02k7+1uXLHwPvuTdS3AszqOyByoT0uZWaL4hYcsDuAZdroSihQhJAJyTQb3SvVF5fRDNuySzCaaBkEogSNTiNZHL8M8iEZUH0k8AMa+2tJbI7fFXtsgWCP4dn9T42tG3Lks4JXkxlSctnls1DX8kkIsSjySiZ1gCrIQEjjZsntlG3lgjNnl8DBLthqrHVFi0+rSpIBPDEijdnd6IoO6wDYzjdIDwQPbGMAB0mG0W1a3McuxFd1hQySSRFDCFVlVdolkYKuFyFXMuCW5NQ6lsobe41aJ5EELwpexEsSVlZwcJydpZ944HIZQeMAyOlWCWl+9jCpa2u0imtzjJjAmXvxg+doUF8Hxge5OctVuxFrCtEm74mwZFAOcuLjvSnJHJVN54GcjAxigp/R0a3k9zfmEufSjW6knCsgBdsDfhiM+nJPqHnbumepLSeW70/T4jErrKZuy+CM28eYzMUBUM6AjYMhV2Dx5zkYafqjI5Pwkoe1aSNmDCK4BltgNp8qQyKw8KuOAoJ09M1Zt9xqOwW8OPgrVxIo2gsTI4Yg7nYku0oVsZkOGIwQ+mpaDLqN9qFvI357wLKBvPaheNlEcbDG0uIwy7/o7MBgmteTWNRvbQ3sZt4Tv3ZG8yOxxFkljtjVEi3cY5UHksM2/pPRpZVie3iiigZvzJcHMqksZGAkLSFmB7e6QBwN5yu7bUDo7Parq9tEmDbzT9tvTtX4loxaooPBO5eFxjk88gEK2ek7vVPjW+Kjmns1WIRRx4EqLkpsI25Bw2CQScDnBBqtWgDo6yTTpdxyHYkrhUUoY1QENz3M7h9AFGfFdL6SuJbPUbado0MN0stpmEjl1cyRllKqA2CFGCfTxyQczv4k/hst+zXduoWYIhEZUqJmDNuEgwCCRtAYnx54AICmwa406LqMSZv7V3ivoMeieB+47HHggBWGPbH0C5rnw0lxJPqVrGkEUEsV0IDIDJjeQzqzLz61JweOcDO3FTvTdhcWF/BLDpl3EyTPFcrhpou3Nt2hHA8qGJ9+AmScnMVoOn2n9oTd6QJaQXcqr3VDQYYSMism5WyyxnGB5AzzgEP0ho06zQpKsjSpKiOpYJnDDI+VR//akK5f8AgxOsIubF5u41tOyxYf0tDJ6kKgHByQzZ5I3YrqFApSlApSlArR1y7WG2mlclVjikckeQFUkkY5zW9UZ1PbxSWlwkzFImhkDuPKrtOWH3Hmg96atTFaW0bAKyQRKQBgAqgBGP1qorFIFF4JPze7LFGNgdndrl4gpJYHssm07AwC7Aw8c/SOw1qdU781ssZQboozJE7Ej+NwGZT9RGy8+GwOfUjaO8tPjLeC3ihXt2rwsXj7rgoELFUMXo4VduGJHqyFFBK9aiU6ZMzBVkWJJHCksoMZWSQA4BYYUjxyPaq3H01dwqsq4IBjIEZzIqvM3c2DG3csE0/qBPJXGcCrLaSzagpcMbe0bITbjuzL43FiPy429gvqIwdy5xX2XoyxAAFugwAAwLBwBwMPnd++aCIvjKNTjhgQyIlvAsxb1YRpJNrGQuGDqY9wOGLEnx8wuqiqxFo9xZs72pFyjkFop3bujChQI5m3EgAcJIDyT6xUxo+sR3KsU3K6HbJE42yRtjO119uOQRkEcgkc0ET1X1I8DJBbxmS4mOxTxtjd1bts+fI9LMVHO1GNa/S6xmxVpZH2pPIziQkkNFIyhHLZJZWVSSD6nBIJDYPyF7dPLNd2UEc0LKqBHlMbTGLd+bEdpUDnYC2N4AOQoUna6QtFkto3DF1kPxG8rtDvcN3ZCFJyFwxRQTkDIyfNByPQtQSSx1ly2e5JKOcA+vuynGOfXsVeeOP1qOa8lGmGJWC2rWyN8g3PJsO8KfYCWEAj5uM+Oa2tDureKO4gmlSOdbtFMLjaGAnJDlzwQqtJn7Y/eW/C/t3cZsHbJRZ0UNjcYpEfa4GPGJPYtjznBFBI6aO6FOQJIlSS3xyWxMt3x7FWG1c/dhnPFbWgwpJqGohxkfGrHjbyROo3gn2G2PP9ahPw+upczRy7Y7mwj2DecZC7UIx7qEjUgeCQP1rZstTW31q4glKr8QoOdwwZYY5EiPBxmSNg/P8R2+eAH207Uy+o6MVCtIbe6JTJADNBuxnHgkZzz5Jr59Y6Iltd6WjtvcrcRyuEwo3xBIlQeF287RyRgeeBXw1/XIo9USeJHW1sUW3a4hiVljklYlgfrGqkoQBkcgYLA1h+JqSCC1kkkSYrPHLJOjNhklGA4UIFCNjGVJ9gc4BoIrqjSHmtrhjkSQpIrFyuAtu8TrGo5CFkmLjafCkcg8dV/D7QLP4S2lSAFe2rxGRmfbvyx2q7MI3yTuKYDeffaKd1dqNoguIopN7XNsqwRxsHeSWSJbdDxkhtu5Wz5XHuRm4/hYyiwtlV14hXhDlGwAGZfowbKuBxuBOPUCQutcJDiW71hXb54o5yhHBMdq7jJ/hVHdPbOQnP17tXIpb2DStdu5L0rHBdQK8T7Cw9AUMpCgkHKnjH0+ooNPqi0vIoJ2AgaK0vEu4yqsrF02PNg7iACzv+uHICgADsVncdxFcAqGAIBxnnkeCR/Q1+cOqutY7hpmtWljaUGBy2REYpC5d3+4aYoAQcLgggnFfoLp5UjghgXIMUUabWGGARQuce448gkfQmg3GUR9x+efUR91XHH7AVwzrCFLTWjFKqmK5tY87sgB1jaISLgHMgw20DGS3nJzXeXQEYIBH0Ncz/HPpRry3jmhGZrcs2M43RnG/H3BAYfbd74oIbS1fS9fRdjvDdwLDEVKYbtquxhyOFVQOfGSBngnskUm4ZwR9iMEf/v24r8qiznEFpdy3TFQm23kVs/DSpIzJHKDyobBIb2+4XFfo3obqZNRs451K7yMSoD8jjhgR5HPIz7EGgsFKUoFKUoFQOvHu3NrbfwkvcSD6rbldq/9s8bfcIRU9VdlmH9rRqT6jZSkD6ATR7v6+n+hoJPV7lkCKhAeSVEXP/U5/URq5H3AqN66jElqbYgE3TpbjOOA5y7DPukYdx91FZa8CbvT+MqJpj58N8PIAfvwWH71jq53ajYpjIVLubz4KLHED/SZh+9BPQxKiqqgBVAUAeAAMAf0rOlKBVd6t6a+KRnibt3GzYGyyrImcmGXbyY25GR6lySvuDK6pYtMoCzSwEHO+LZn9CHRlI+xFV3SzqDy3EQu4tsEqx5ktcyMGijkDFllRM+vHCAceKDd1W6k+GhgVPh57kLEEUqeyNuZWBA2ntoGwcYLbB/FU9bQLGiogCqqhVA8AKMAfsKjdL0TtyGaWaS4m27A8gQBFJyyoqIoAJAJJyTtXJ4FS1BxT8StHjs763vrhEnglHanVkDhSExvAPjLEnnwQPrW7a6ba6nCj3qCK5ftiGeLKtGOygB4xkLKCNpyF3DnBzXStY0dLpZI5lDRvHtwfvu3fp/Cc/UD6Vyey6c1azLwW3YvI4lIWGU4lVJ8FPVwCAYlBycelhjHgKva9GfEJdAk3eoRMpHdkcxzQtGTG0RXa3cwMBWYj0kY+m7B0X8fo813BAiOLlpIo0jwzRRrsdA3LElgzYyeRj34mNH/AA51h5p+9cR2qzlWllj2szYJYCIAAoQSwY7hnd/FzXYtE0tLW3it487IkVFzjJCjGTgAZPk8eaDjGkdRW8ei3UKSwhXt5yEcqJd7MyOjgEMXwybXOSRjztNRV3LDDp0NpG01zdXEO0wu28xHYchUK7Uj3bW4YMGjQkZU46zr/wCH+n3Mm+a2Rmkky7rlG+THlSMncAc/esbDpK00xt9tbqEIOeSzmQ+iNdzEttbcRjwG2n3JoKD0foUCWKXVvDGtyFinEoffjahXHq+X8xS7qMZBK5xirL+FU9xFcahaToEMd0ZRGpyEW4ywKMcbkOPoCMgkckCkdLwXFvLPFGyyQQ3d4giGNzmDY3ynhvCYyeArZ4Jqy9CTsmsFEO+I2EYTd/pNkMvaAY8AspDDnyoHvnIddrnX4o2qtc6Z6EZpLoxkuAcBkI4yD9dwHuQPtXRaoX4x27izS5QZNnNFcgD+ZJEH9Npc/tQVTr29T+yri2lji3CWRo3TG1G70jMq8bshkkTOAMYyRnnqXTeorNBGcsW2KTuKk8j6p6T+32zzXEuuAph1KeNzv7sW3PKPbndC7L7ZNyZCccg5/m56/wBM6iqQxxySglY0G6QdtyQoB4YLvH0deCMfqQslYSRBvIz5/wARj/I1mKUHDOodA/sm6gEyd/SS8oBYE9kTggxuRzsD7WBxn5sck5+P4O3IsdRazfa0dwoeCbI5IQNhWHnchGR9VUYzXb9TslnjMbqrKSpKsAVO1g2CD5GRXLNR/BVe/wB+zuGtmSbuRgrvQYIddoyCuG4wSfGftQddpXgr2gUpSgVTtLsTPqct8p9MYeyXnhkTDOw+4nLp/wAlWHqHUfhraafG4xxu4X+YgHao+5OB+9edO6b8Naww53FI1DN/M3l2P3Zst+9B8eo1KrHOOfh5O6w+qbGjk8eSEdnA9yoHvmtKSQNq0WCDssZmwP8AezRYJ+x7fH1wfpVkNUuy05bXVYucLLazxRgn5VhkhZIx+m+Ugfy8c7aC6UpSgVA6W2L+8X6x2sn/AFCRM/8AhgftU9Ve0/8A9KXh9vhbIH9d9yf8iKCw0pSgV5j3r2lApSlAr4SxFmXPyr6v1bwP2HJ/Xb9K+9YyPgE8nAJwOTx9KDimoaxFpmr3PxTbVu4orn0qTskXeqROFzkEEliDzj78bv4Sym71B7yNGSFbMxNu8dx5zJiMfyAZHsNwNbOsWq/2xcJLj87TO45Phdkjnz7BdqjP2zXx6A1GRtaMZTsoNOAWMH0hRNuiHgY2o+3Hscj70HXa1NWsUuIJYZBlJEZG/RgQa26UH5m1uwu51js8QNJaqlp5YNJudGjwhXKlWcAvnB59s56r0N1lN3V06+g7VwiERurApMIiUYrk+RtJIGfB4GMVofiDpq2l8L9lYW84iS4kUZMUsTq9vNgDO0Miqw+n1JAqK6ynW60+O6RMXEDNdQqVyWDTGSUY/ijMRWQ+RgfZhQdopUN061tcQQ3EMaBZEVxgAYz7fqDx+oqZoFKUoFKUoFKUoK/1qN0MUQ8y3dov7LMsr/8AcRqsFV7qxlWSwZiABeDknAGYJx/9anIrhG+Vlb9CDQfWqp+IGlRTLaPMu6OK7i3csDiUNCCCpBXEjo24HjbmrXUP1akb2k0ckqQ743CyOwUK2Mq2SR8rYP7UGmmmX1vxBcJcR+0d3nePsJ0BJH/Gjt9WNem/1T/3K0/X4x8f/K19La5Go6YHUlfibbyDgqzpjgjwVb3+1bnTOofEWlvOfMsMTn9WUE/40Ec9nqU3ElxDarxkW6GST74klAUf9lmvj0FYqgupFeSQSXMiq8jl3IgxCcsfOZEkYYwADwMVNdQaj8NbTTYyY42YKPLMB6VH1LNgAfU06f0/4e2hhzuMcaKW92YD1MfuWyf3oJClKUClKUClKUClKUHMOskA1uAEA/EWawbT4ZfikMq/vEXrD8MoBNqd/dKd8USx2cUnGG2AGXGPbcob9GFT34hfh+mqNbuZ3geEt6lGSVbGQORtOQMHn34PtYOmtBhsbdLeAEIg8nlmJ5LMfck//jA4oJSlKUGjrNsJY+0y7kkZVcYyCucsD9iBtP61yfX+k7vTxsiR7rTg0mFiGbqFJQwkQAgh0w7DnJ9TH0+a7NSg5j+BeoAwXVsm8xwXDGJmQr6JOQpHswIYke2a6dSlApSlApSlApSlBr31hFOuyaNJVznbIoZc/XBBFVDXOj9PFxZYs7dQ80iHZEqf6iRxkqAcgpwfY1d6hOp22/DN/Ldwgf8APuj/AMnNBTtV0ZI7+CGOW8WAdpZUF5c7T8QJhHg9zIIeIDGRw/6VLjpizi1C2VYEcmC6lLykyvlHgVfXIWb/AFje/FfDqA5XUZTj+73Ni+f9m2EFww+wwzf1NWLGdQ/4bXj/AJ5fV/8AAtB8OixsS4hH+pvLlR9hI/fUfssorzoJv7mE/wDZTXMOPoIp5EUf9IFe9OjbdaivsbiKQf8ANbQqf8UNOjv/AFtf5b24/wC8Q/8A92aD3qI924tLbg7pDcSD/d22CP8Ax2h/bP0qwVX9KPdv7uXPphWG1A/2gvekI/USxj/kqwUClKUClKUClKUClKUClKUClKxJoMqVjn717Qe0rysDKNwXPqIJA+ykAn9iw/rQfSleV5mgypXgr2gUpSgVWerrh+5bxBkjQlpjLJE8iboSnbTCsuCS28HcP9HjBBNWalBznXHSOC4K3gb4plWf4iHEOJQsBYFQhjAj2jlmGFGeSWrbsr+MSLcDU7N3EaxdtWXtNGMkZO8v3NxzvHGMjZzkXulBz3SuqVivrh7pTCs8UJiZFlkjkMLSLIyt2lOMPECSAM4wSME7fS3Udqnx8rzokZvm2F/QTughOArAMSTnAxk+1WbU9J7zpIsssLorqGj2fLIVLAh0ZfKLzjIx55OYJOk54p5JoLmIvJgtJcWwlmyFCYDpJEAu1R6dvnJ96D49KdQwIkrXDm2eW4uJB8QjwBkMhERUyhQ35QTxnHvirfa3KSoHjdZEbwyMGU+3BHB5qGXTL4kdy9jx/urUK39XkkH+FSel2IgjCbmc5Zi77dzM7FmJ2gKMkngAD7UG3SlKBSlKBSlKBSlKBSlKBXmK9pQQmv6W87RgLGygMNzk5jYlSsiLg5cYODkFT78moKPQNRKlJJ87lHKyuNuFJIHpBO5pGTOeFjjb5jxeKUFUay1AkAunC43h2zv3Ph9uMBdh+XJ5K/y5OpdaLe71fiTaix8TupdQYjliNpUEoxJU59Z4cDa12pQVfQbC8jkRpGYoQ4ZHkBIZyXdzgYxuAVFB4Vjn6Cz4r2lAFKUoFKUoFRM3UdsocmTiNZ2bCscC2wJjwOdpO3jycgZINS1VzqLp2I2t0YYE7zw3e3aAGLzod/P1dgufrgUEjputw3DFYmLERxS8qw9EwJjPIGc7Tx5GOakM1Tr3p+RtMjEabLyOC2dDxu7tsoZEY/TO5MZx6m+tVjU+nb14reaSIv3Z7m4u7fb3drSKBbrs7ke8RoNvzcMd2DQdYzTNUq/0q5/sJrf82S5+G2gMR3C38IJDEbgMDO4+PNROqdPTQm+W3tmeGUWJ2FnKlgzd99okVpGC7Sy7hv8AfPNB0vNM1yfR+lJ37EM8Egt1v7pjGSFUQPb+gbUchUMhxsBOOQa2Zuk5uzeyLDIZXvnwok2u9n3Y3aOM7gFDqpOMjPI98UHT80zXK20a8jimuLO2lhEVzDLaWbsobb2+1cDAYhFbcWC58rnHOK1Y+kNRSC5gQufh7cxWshcZlNw6yz4ORhgqmIEkfN59wHXs1p2GqxTd3ttu7MrRScEYdQGI5HPDDkcc1zKPp65+HI7EzW3xkEklmEWLdEsZEgSPvPwXKMULAMVJ96s/4dabLDFeb4HtxLeTSRRuwZhG0cYTJDMPYjGTjGPagsdnrMMrIqud8kZlVGVlfYrBSxVgCvqIHOK2EvUMjRBgZFVXZPcKxIUn9SD/AENc46R6dmhutOlmtpCy6e8LycHtyhgRv9WcbNygjPLD9R9eqen7hry+ktoXEs9jGsU6kAB0LCRNxYbXZNqg4x4ORig6Tmte0v45TII3DmNzG+P4XADFT9wGH9aqXQ+mtHcTvFbS2dq0UKrBKRkzKW3uFDsF9JUE8biM8+arrdPXNv8AHS2tq4uI9QW5h5ULNE67GQHd7BpGIIHJXz4AdXzTNcjtukdSSG5gRnzb2rx2kpcZle5KyTEHPpYYMYJxjd596s3Q+mtHcTvFbS2do0USiCUjJmUsXkCh2x6SoJ43EZ580Fq07VI5+72mLdqVoX9JGHQAsOQM+RyOK3M1zIdLzCczrC4l/truBw3PwzAByOcbDzkeT9OBUdaWrlr+HdmDTYL0QsGJDG7QyIM55MUe5PtkePFB17Na9/fRwRmSVwiLjLHx6iFA/UsQAPckVyLSNFu5bbfZQz27vpapJI8oHxEzdtlZDvI3FA4EhxgMBxjA+2q9Lyy2938PYzQwFbMpauy72ljmzM6L3CBmI7ScjeeeTzQdUtNTjkkmiRsvAyrIMEbS6h15IwfSQeM1t5rluodLSO15PHbyLJ8Rpz22ThkRFhWXaA2AQodW+uMc8Vlp2gXg1J5HWUN8RcOZ1VcNCysI0Mpn+XBUCMR+lhn7kOoZpmuN6f03qCQXkVvE8bPa4ErqIpWkEg/LJSZkldo947+1TyOecVs/+TU7WkiiK4SM3MDrAsEYRQqMHLQNcPvjJI3JuBLAMBQdbzTNUzpKydIrMXFo6yRvc7GRmCRKd21nVpWI3qcBMuFJAG3HFzFBlSlKBSlKDE15XprygUpSgrEvW9vHIkcxVGkupbZMSIwzGMlmwfTyQu3yCyg+amNV1q2tdvxE8UO8kL3HC5I84z9OMn2qrDpO5SRZEaBmXU57vDM4HbmjMeMhD6xnOPH3rzrt3gu7e5j89meA7oJpYwrlGz+UrEPkcKQAwyMjFBYz1PZbol+Jh3TBDEu8ZcOxVCo9wWBAx9K8t+qbKQOUuoGEZVXIkUhS7bVzz7t6QfGaqnRHSkoS3llAj/8ANaWpUgiVGZy54I44I985HIr5aT+HkoikiuGiI+Ca0jdZZnY5IIfa+EiAKo2xQ3I4bHBC8nWbfJXvR5EohI3DPdYZCf8AERzisNX1+1tSouLiKEv8okcLnHnGfYfXxVN6Z6AnguoZ5po3ADzTqufXds0v5g9IG0JKy+x9K8fSW6j6fuXuXuLY27Ga0+FdZ93pG5mDKVB3fMcocA4HIoJ19dthMsBni7z4KxbhvIIJBA8kYBOaym1m3QsGmjUo6RsCwBDyAFFP0LAgge9QnSvSzWczMWV0+Es7dDzv/u4cMSMYAOVxgn/Co3rLoJ726MqyKkbQkOpzkzxpKttJwPC91ief4V4NBZbzqeyhGZbmFAJGi9TqPWmN6/quRn6ZGa3b3UIoYzLLIiRjHrZgF9XA5+5IA+uaoM3QVyEt2SSN5xFcJOGlliRnuX7ruGjXcw38bSBuXHIxVi1Xpovp0dpGImMawBQxlRfySpG11YyRnjhssRxkNzQe6h1raxC3cSxvDPK8ZmEgCIURnO775Xbjg5IrcfqmyCRubqDZLnttvGHwwU7fqQxAIHg1X9K6Tu1Nq08qydm7lnwztIyxvEyKgkZA0rBju3MF8/YZ+mg9ISwz20jmIrCdQJALZ/vUwePblR4XIPjHtmgs8erwNs2yoe47omGHqZM71H1I2tkfY1Bwa/piwzratayBIZZ3ghMfrG3LEgcHPgkj3GajNL6Su45bYM1uYLa6upgQz9x1uBLjI27VKl8YycjnIxg/K36FnW2tIt0O6CyvbdyC2C9wqhSvo5XIJJODz4NBa+ntYgnjjERRWEMMjQqRmJZUDIrAfL6fHjIHFfCw6gaSftGAqO5cpv7ikYgKANgeQxbH+yRtbnioXpPpa702J44GgkV1t3/NaQkTAKlxyFyUZF3Lzw3GAPF3oFKUoFKUoFeivK9FBlSlKBSlKDwivMVlSgxxTFZUoMcV7ivaUGOKYrKlBjimKypQY4pisqUGOKYrKlBjimKypQY4pisqUGOKYrKlBjimKypQY4pisqUGOK9xXtKBSlKBSlKBSlKB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155575" y="-2117725"/>
            <a:ext cx="4419600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xMSEhUUExQVFBUXFhYYGRYYGBsdGhwdGBsfHBoeHSAgHiggHiAmHCAeITQiJSkrLi4uIh8zODMwNygtLi0BCgoKBQUFDgUFDisZExkrKysrKysrKysrKysrKysrKysrKysrKysrKysrKysrKysrKysrKysrKysrKysrKysrK//AABEIAOEA4QMBIgACEQEDEQH/xAAcAAEAAgMBAQEAAAAAAAAAAAAABQYCBAcBAwj/xABHEAACAQMDAwIEBAMEBwMNAAABAgMABBEFEiEGEzEiQRQyUWEHI3GBQlKRFSShsTNDYmNygpKToqMWJTVEU1SytMHC4fDx/8QAFAEBAAAAAAAAAAAAAAAAAAAAAP/EABQRAQAAAAAAAAAAAAAAAAAAAAD/2gAMAwEAAhEDEQA/AO40pSgUpSgUpSgUpSgUpSgUpSgUpXgNB7Svibld+z+LbuP0AzgZ+mecfXa30r7UClKUClVu66shEUcgkSJZJxEjyMqgqGIZxkjAIRwufPpPvipePVojxuIOSMMrKTj6ZAyPoRkEcig3aVijZGR4rKgUpSgUpSgUpSgUpSgUpSgUpSgUpSgUpSgUpSgUpVL6164Fq4ht4mup1HdmjTGI4V5cucEKSvgefB+gIWnVEUxMWZ0CjfuRirDZ6s/fx4OQfBBFcSsfjtYaO6ku/goJn7Krbk91lHd2NNsIz6lK5bj5iAoq6aDrUN7CGWZkgkjjjjbf+ZDKzOvak3Aq3OFXcGDenOcgnn/4cySvDHZbWXdPcRiQnYAUt5yVJG4713bsEAEYGSBwFz/D03MdxfafdzmcWxiczuTveNkyEOScJ78nwSMc8dKsXZkDOME5OMYwCcqD9wMZ++a5DoGrBtSWQKQL6zSTYxALyxytiMEcYOQxPPo55BzXYbdGCgM25sctjGT74HsPtQfSqp1v1dFZRyAvh0jEhHGSGEgQAnjLOm36gHP0qU6o1n4SBptuQpUsT4C5G4k+3HA88kHGAa5R1rcG81KVkQPHp+yV0bJ7kvoRI1A+ZlJJA8MTtOM5oNDSdPWS3kW5iEmoXIZkMyxPEix90iOPEgMZ2q5JHIJzg4rUtOrdS0YSRogktmIMSy9yRIRJ6olWXKgo0ZX38huAQ2flr2j3FkY9WhkW7j3wyu7xhSwcK0TkeQrZCnHIcNxzXQLvUrR4ljRGubdkhNwGYFnhud7Ry+sgKyXGcgEbAeAMKAETon42bZRDf2/byR+ZG6soz4yOAF8c7jXXradZEV1IKsAQQQRg/cEg/sTX5V1DS3tlfZi5tCXAJRlljRXA3kcMqlmZDglSd4OGHp6n+A+vAW81m7lzBJmPbhgY5fUAuzJJDBifONwFB1yleI2QDyM/XzXtApSlApSlApSlApSlApSlApSlApSvGYDzQe1jJIFGSQB9ScVXeq+soLG3Fwx37jtSJTiR2/lAPgg/Nnxz7jB4rrPWN3rka2pgtkdMknJ3StuXEURIOxiODzzjyPlIXnqf8RZ5viINLCMYxta5Y7QjliojjzkSSMQSpHHvzgmq5072m0WaVEZHKzR3k6yyNIZOT+au07kdWI3c7GYHGNxGno2uwK7C2tWN4sSpDaGIgQMGf4kct6V7WPzWJcs0hOAdo3P7KutKkWM90G/gaOTase0XEQ3R7FQnMZX8sqwBYFzyTgB9OmnNnelHUBdSi7UsbRnYlyPDeMNFJuZ1+zEHBQ1Aa5ZyQtfxWpJiilhmTLv3ka5wmeQS2RgMG8qx5IPP36quZ7m3jljVnaLtyx5AZ0j3KIl4ADGOVpImJA+4JUVaItRGoaissJH94021dkOCp/vQjlVuPmXJAIPBA8jIoIfULxbGWyv8giO5kMyljuDXcWCF4JKIiZ9z6hxzV+6W/E62uZY4JFnhaXPZlmj2Rzc+EwTj6AEn2GSTzy7r0Wq38MQXuRqbkspOE7kmREAR7rGIOPGFQfWpn8TEZxcSmRtidlYWBMgV0hSZlAx+UxBjIYHBAkJ5xQXL8XNZS3gnWRuJbSRUTkhn3oBx443cn7/pXNgLsyLaW1yoZSs93LsQ/wB9JecKzY5AeJFJ8KVJPgitDTZDLPFNdd92jt57s95w3c/L3wAYGQDKp4OQQE8ZwJvoDT2t7Nrrdt7gkZWJO4dxZ4Yt4BGfWihcYOZCAeeA8tOkEutNjnhuJ5bySNzlpMqCrxo8BQjjJkxj7bvB21Xvwy1LAntt3rmSMRDdy4D/AJkAOQR3FZiACDuUH9bx0nrMSTanDkQCOdbjDEjYsrxLdqPlI2MBtYY5wea1NL6CtpbjULOQyI8DrcW0yszOIXDMoQE+ohiu4+SeM5GaDNIDaNAr3IfsmWOVOzhVjAeNwpCHLERiUxNvMgyxHJ36WhdzRr173sE2rDtTiLcqRmRg0bqH/gYbGAJO3cykgjFa+n9XraC+tLqVpZEeRorraXEj7SmCjZAYoWAPynPPgGom/vjNFE1yskNp2z8Pbx533SpKTh8NwFG7BOQnBAOeQ/Rmg6sl3F3o2R4yWUFCSCUYq2CQMjI8gY9wSDUlXC/w/wCtXtpYLaaWRLKT0QF0QPEcKYxI/bCsjLn1D3zzgE13QUClKUClKUClKUClKUClKUClK+c+7admN3tuzj98cj9f86DGeRl5Vd45yAcN+2eD+5FUzq/r6K1TtiL4maRmWKFcc4GT3Vb1R7cjII54I99uh1x11DZv2YrZX1CQxqBjKgvwhd19RHHC8MRjgVTtMs57iSXcRc3Nw6xPdSCVY0iyA0casinaXyp5ztGSBu5DQ/teOSC4u5ZO9qfbkVIVgkaO2QAlirMMblGW3hmxgAZGTWzoPT6yWFv2QlzhRKJYrlUmtp9pkYFSpGFC+CyjJz5O6t2PVLqe7ubPT0i7rLHCZ4wOxa24QFkHHzGQvnPgg4GfG/cfhLNbQRy6bcOlyiIZI3OFkdfmKN5jJ5A58HGQCSQgrxJ7qLvvE0V9CAi3kW1FeQN6xMC2cNGwbDKgwG/h4rf6lF7NbSiWHsT2QW9W5jd2gdozgBUc4if5yUIzlfl5rDTOrI45gmpK9rLErM6tEVkcoG2bGQhHBJZgrIEzjb5Odax0ubU5DcXD4VlZ44Xy0FvEg3oMAlWlCMCEfChXVjuzsoNm36mVod+n2NzOXimErYCIGmIlwjYbc0bIeFUAkufLVGaX0deRzPdLdW1nG/cKlHdhEjSBmC8Ku1OMknC5GcOBi56KYnWJJ5JVkSDcbcwRhm3McunHdjYAI3pKhF7Rwg9C72kS/FbXaCCYiEzLukBJZ2fIGdv5bFWYFlwxUNklQwDlGqaCbZe7I7Tdm5KShrbbGElBjeTuKzZBIXaDgndu85q2Wt1OiRzTdxxLK2+MAbXjkY9yXaTwxS4i2e4WJl4Utiw6hpaXMTWbOURUB7zogtyjBFwq71YHcjuj7SAQxDEA1SrDVXktrZ5B6Iz2pkYrtmMSyKclmHqdX2gHACowYkMFIQ2jyRQ6PcyyFjK8whikHJHaVWQer5QMcqR8rjHI46BoWnC3mt4pMdqw2I2Sx3SSQrPkru9RDh+2nJUuW4wgbn1taiS4OkBiIpbsXG9uNuIGOwg4wRnafHK1O9Y6/HAk7QkziWIpHKQ2xXl9Lsp8GUoP9KTubY+MDwEX0/YyPOt4cyNfrqUkaELl2hy236At6gMeDip/UNSgTWbe7F0THJI8Em2ZtyBnk7Lck5j4V8HK42kDBWsJLWe10+wncJF8LNA0TByzrFcDbJvQrlSz/mYyQAwUeDiS6g0jdcvp6nuKYTGUkJJjjLxLA8Xyo0qlifUwwCc58UEP1Lo1qmodqc7lmtdqOTwJ4JGhLOse3OyIMecH2BzWn0PdT20sVtIOysrz/ASuyv2pUk2tExU4MbugRl/mKsMZ3VCdWzO9rFFMpS5sppIpRtwzrOAUlLc7mJXkk85Ujg1savoTLb2Vt3CJHuVKkj0x9/CEBwM5UxpkZPgYC+4WG30JZC1pLGkHxEIkiUnIaQcyxwndsDRyM+FAQgtj1Icm8fhX1HJLAbdxGbi3bsybpn3ybB6ZAGQ5DDPOfYnFc6sO9M8i3MKST2jRRz2kin81fzFLI2SO4xckE4BZo9pJKLX26YiEOoW4tpS0d7AAe/nKyISU9SMMTBkI/wBli45HNB+g42JHIwfpnNZVF6ZPOuEudpJA2yICAxxyGXJCN9gSD7H2EpQKUpQKUpQKUpQKVAJey3U0ot5UjhhOwuE3l5cZYAk7dicKccliwyuznYtLudZ1hn7bdyOSRXjVlA7bICrBmbJO8EEY8Nx4yEvUP1FqEMCNJK0qdpHk3IrnAA5PClT+jVvarfpbwyzScJEjyN9cICTj78Vzu2uH1KJVuppk75H5UaQmBBlWXiSJjJ80QO48szYC7G2hWbjTVu7GRriXtzXDT30sjBCYvhkARF2gMSqvGpHpxmTweK+3Tug6vqdpA09wltbNtIMS/nupJyxI8bsknkeckcAU13pe5nvI7FiAh2JNIgwvwxxKpGcsDJLFJu3Mx7ijkhgK7NZWixLsQBUHyqBwo+g+3vQR3THTFtp8Qitk2qB6j5Zz/M592/y8DAwKmaV8rmdY0Z3OFUFifoByfHNBzT8cLUXCWdsqxd2SV37khwEjiQtJ6vKg5XOPoB5xUdr/AFN8NLIltYTXUSSIbwyBpEwF9IjJ3BivnuNkhVRflVQuprfVIbVZp5AVFrCYkAVZAhXa1wTl02k7+1uXLHwPvuTdS3AszqOyByoT0uZWaL4hYcsDuAZdroSihQhJAJyTQb3SvVF5fRDNuySzCaaBkEogSNTiNZHL8M8iEZUH0k8AMa+2tJbI7fFXtsgWCP4dn9T42tG3Lks4JXkxlSctnls1DX8kkIsSjySiZ1gCrIQEjjZsntlG3lgjNnl8DBLthqrHVFi0+rSpIBPDEijdnd6IoO6wDYzjdIDwQPbGMAB0mG0W1a3McuxFd1hQySSRFDCFVlVdolkYKuFyFXMuCW5NQ6lsobe41aJ5EELwpexEsSVlZwcJydpZ944HIZQeMAyOlWCWl+9jCpa2u0imtzjJjAmXvxg+doUF8Hxge5OctVuxFrCtEm74mwZFAOcuLjvSnJHJVN54GcjAxigp/R0a3k9zfmEufSjW6knCsgBdsDfhiM+nJPqHnbumepLSeW70/T4jErrKZuy+CM28eYzMUBUM6AjYMhV2Dx5zkYafqjI5Pwkoe1aSNmDCK4BltgNp8qQyKw8KuOAoJ09M1Zt9xqOwW8OPgrVxIo2gsTI4Yg7nYku0oVsZkOGIwQ+mpaDLqN9qFvI357wLKBvPaheNlEcbDG0uIwy7/o7MBgmteTWNRvbQ3sZt4Tv3ZG8yOxxFkljtjVEi3cY5UHksM2/pPRpZVie3iiigZvzJcHMqksZGAkLSFmB7e6QBwN5yu7bUDo7Parq9tEmDbzT9tvTtX4loxaooPBO5eFxjk88gEK2ek7vVPjW+Kjmns1WIRRx4EqLkpsI25Bw2CQScDnBBqtWgDo6yTTpdxyHYkrhUUoY1QENz3M7h9AFGfFdL6SuJbPUbado0MN0stpmEjl1cyRllKqA2CFGCfTxyQczv4k/hst+zXduoWYIhEZUqJmDNuEgwCCRtAYnx54AICmwa406LqMSZv7V3ivoMeieB+47HHggBWGPbH0C5rnw0lxJPqVrGkEUEsV0IDIDJjeQzqzLz61JweOcDO3FTvTdhcWF/BLDpl3EyTPFcrhpou3Nt2hHA8qGJ9+AmScnMVoOn2n9oTd6QJaQXcqr3VDQYYSMism5WyyxnGB5AzzgEP0ho06zQpKsjSpKiOpYJnDDI+VR//akK5f8AgxOsIubF5u41tOyxYf0tDJ6kKgHByQzZ5I3YrqFApSlApSlArR1y7WG2mlclVjikckeQFUkkY5zW9UZ1PbxSWlwkzFImhkDuPKrtOWH3Hmg96atTFaW0bAKyQRKQBgAqgBGP1qorFIFF4JPze7LFGNgdndrl4gpJYHssm07AwC7Aw8c/SOw1qdU781ssZQboozJE7Ej+NwGZT9RGy8+GwOfUjaO8tPjLeC3ihXt2rwsXj7rgoELFUMXo4VduGJHqyFFBK9aiU6ZMzBVkWJJHCksoMZWSQA4BYYUjxyPaq3H01dwqsq4IBjIEZzIqvM3c2DG3csE0/qBPJXGcCrLaSzagpcMbe0bITbjuzL43FiPy429gvqIwdy5xX2XoyxAAFugwAAwLBwBwMPnd++aCIvjKNTjhgQyIlvAsxb1YRpJNrGQuGDqY9wOGLEnx8wuqiqxFo9xZs72pFyjkFop3bujChQI5m3EgAcJIDyT6xUxo+sR3KsU3K6HbJE42yRtjO119uOQRkEcgkc0ET1X1I8DJBbxmS4mOxTxtjd1bts+fI9LMVHO1GNa/S6xmxVpZH2pPIziQkkNFIyhHLZJZWVSSD6nBIJDYPyF7dPLNd2UEc0LKqBHlMbTGLd+bEdpUDnYC2N4AOQoUna6QtFkto3DF1kPxG8rtDvcN3ZCFJyFwxRQTkDIyfNByPQtQSSx1ly2e5JKOcA+vuynGOfXsVeeOP1qOa8lGmGJWC2rWyN8g3PJsO8KfYCWEAj5uM+Oa2tDureKO4gmlSOdbtFMLjaGAnJDlzwQqtJn7Y/eW/C/t3cZsHbJRZ0UNjcYpEfa4GPGJPYtjznBFBI6aO6FOQJIlSS3xyWxMt3x7FWG1c/dhnPFbWgwpJqGohxkfGrHjbyROo3gn2G2PP9ahPw+upczRy7Y7mwj2DecZC7UIx7qEjUgeCQP1rZstTW31q4glKr8QoOdwwZYY5EiPBxmSNg/P8R2+eAH207Uy+o6MVCtIbe6JTJADNBuxnHgkZzz5Jr59Y6Iltd6WjtvcrcRyuEwo3xBIlQeF287RyRgeeBXw1/XIo9USeJHW1sUW3a4hiVljklYlgfrGqkoQBkcgYLA1h+JqSCC1kkkSYrPHLJOjNhklGA4UIFCNjGVJ9gc4BoIrqjSHmtrhjkSQpIrFyuAtu8TrGo5CFkmLjafCkcg8dV/D7QLP4S2lSAFe2rxGRmfbvyx2q7MI3yTuKYDeffaKd1dqNoguIopN7XNsqwRxsHeSWSJbdDxkhtu5Wz5XHuRm4/hYyiwtlV14hXhDlGwAGZfowbKuBxuBOPUCQutcJDiW71hXb54o5yhHBMdq7jJ/hVHdPbOQnP17tXIpb2DStdu5L0rHBdQK8T7Cw9AUMpCgkHKnjH0+ooNPqi0vIoJ2AgaK0vEu4yqsrF02PNg7iACzv+uHICgADsVncdxFcAqGAIBxnnkeCR/Q1+cOqutY7hpmtWljaUGBy2REYpC5d3+4aYoAQcLgggnFfoLp5UjghgXIMUUabWGGARQuce448gkfQmg3GUR9x+efUR91XHH7AVwzrCFLTWjFKqmK5tY87sgB1jaISLgHMgw20DGS3nJzXeXQEYIBH0Ncz/HPpRry3jmhGZrcs2M43RnG/H3BAYfbd74oIbS1fS9fRdjvDdwLDEVKYbtquxhyOFVQOfGSBngnskUm4ZwR9iMEf/v24r8qiznEFpdy3TFQm23kVs/DSpIzJHKDyobBIb2+4XFfo3obqZNRs451K7yMSoD8jjhgR5HPIz7EGgsFKUoFKUoFQOvHu3NrbfwkvcSD6rbldq/9s8bfcIRU9VdlmH9rRqT6jZSkD6ATR7v6+n+hoJPV7lkCKhAeSVEXP/U5/URq5H3AqN66jElqbYgE3TpbjOOA5y7DPukYdx91FZa8CbvT+MqJpj58N8PIAfvwWH71jq53ajYpjIVLubz4KLHED/SZh+9BPQxKiqqgBVAUAeAAMAf0rOlKBVd6t6a+KRnibt3GzYGyyrImcmGXbyY25GR6lySvuDK6pYtMoCzSwEHO+LZn9CHRlI+xFV3SzqDy3EQu4tsEqx5ktcyMGijkDFllRM+vHCAceKDd1W6k+GhgVPh57kLEEUqeyNuZWBA2ntoGwcYLbB/FU9bQLGiogCqqhVA8AKMAfsKjdL0TtyGaWaS4m27A8gQBFJyyoqIoAJAJJyTtXJ4FS1BxT8StHjs763vrhEnglHanVkDhSExvAPjLEnnwQPrW7a6ba6nCj3qCK5ftiGeLKtGOygB4xkLKCNpyF3DnBzXStY0dLpZI5lDRvHtwfvu3fp/Cc/UD6Vyey6c1azLwW3YvI4lIWGU4lVJ8FPVwCAYlBycelhjHgKva9GfEJdAk3eoRMpHdkcxzQtGTG0RXa3cwMBWYj0kY+m7B0X8fo813BAiOLlpIo0jwzRRrsdA3LElgzYyeRj34mNH/AA51h5p+9cR2qzlWllj2szYJYCIAAoQSwY7hnd/FzXYtE0tLW3it487IkVFzjJCjGTgAZPk8eaDjGkdRW8ei3UKSwhXt5yEcqJd7MyOjgEMXwybXOSRjztNRV3LDDp0NpG01zdXEO0wu28xHYchUK7Uj3bW4YMGjQkZU46zr/wCH+n3Mm+a2Rmkky7rlG+THlSMncAc/esbDpK00xt9tbqEIOeSzmQ+iNdzEttbcRjwG2n3JoKD0foUCWKXVvDGtyFinEoffjahXHq+X8xS7qMZBK5xirL+FU9xFcahaToEMd0ZRGpyEW4ywKMcbkOPoCMgkckCkdLwXFvLPFGyyQQ3d4giGNzmDY3ynhvCYyeArZ4Jqy9CTsmsFEO+I2EYTd/pNkMvaAY8AspDDnyoHvnIddrnX4o2qtc6Z6EZpLoxkuAcBkI4yD9dwHuQPtXRaoX4x27izS5QZNnNFcgD+ZJEH9Npc/tQVTr29T+yri2lji3CWRo3TG1G70jMq8bshkkTOAMYyRnnqXTeorNBGcsW2KTuKk8j6p6T+32zzXEuuAph1KeNzv7sW3PKPbndC7L7ZNyZCccg5/m56/wBM6iqQxxySglY0G6QdtyQoB4YLvH0deCMfqQslYSRBvIz5/wARj/I1mKUHDOodA/sm6gEyd/SS8oBYE9kTggxuRzsD7WBxn5sck5+P4O3IsdRazfa0dwoeCbI5IQNhWHnchGR9VUYzXb9TslnjMbqrKSpKsAVO1g2CD5GRXLNR/BVe/wB+zuGtmSbuRgrvQYIddoyCuG4wSfGftQddpXgr2gUpSgVTtLsTPqct8p9MYeyXnhkTDOw+4nLp/wAlWHqHUfhraafG4xxu4X+YgHao+5OB+9edO6b8Naww53FI1DN/M3l2P3Zst+9B8eo1KrHOOfh5O6w+qbGjk8eSEdnA9yoHvmtKSQNq0WCDssZmwP8AezRYJ+x7fH1wfpVkNUuy05bXVYucLLazxRgn5VhkhZIx+m+Ugfy8c7aC6UpSgVA6W2L+8X6x2sn/AFCRM/8AhgftU9Ve0/8A9KXh9vhbIH9d9yf8iKCw0pSgV5j3r2lApSlAr4SxFmXPyr6v1bwP2HJ/Xb9K+9YyPgE8nAJwOTx9KDimoaxFpmr3PxTbVu4orn0qTskXeqROFzkEEliDzj78bv4Sym71B7yNGSFbMxNu8dx5zJiMfyAZHsNwNbOsWq/2xcJLj87TO45Phdkjnz7BdqjP2zXx6A1GRtaMZTsoNOAWMH0hRNuiHgY2o+3Hscj70HXa1NWsUuIJYZBlJEZG/RgQa26UH5m1uwu51js8QNJaqlp5YNJudGjwhXKlWcAvnB59s56r0N1lN3V06+g7VwiERurApMIiUYrk+RtJIGfB4GMVofiDpq2l8L9lYW84iS4kUZMUsTq9vNgDO0Miqw+n1JAqK6ynW60+O6RMXEDNdQqVyWDTGSUY/ijMRWQ+RgfZhQdopUN061tcQQ3EMaBZEVxgAYz7fqDx+oqZoFKUoFKUoFKUoK/1qN0MUQ8y3dov7LMsr/8AcRqsFV7qxlWSwZiABeDknAGYJx/9anIrhG+Vlb9CDQfWqp+IGlRTLaPMu6OK7i3csDiUNCCCpBXEjo24HjbmrXUP1akb2k0ckqQ743CyOwUK2Mq2SR8rYP7UGmmmX1vxBcJcR+0d3nePsJ0BJH/Gjt9WNem/1T/3K0/X4x8f/K19La5Go6YHUlfibbyDgqzpjgjwVb3+1bnTOofEWlvOfMsMTn9WUE/40Ec9nqU3ElxDarxkW6GST74klAUf9lmvj0FYqgupFeSQSXMiq8jl3IgxCcsfOZEkYYwADwMVNdQaj8NbTTYyY42YKPLMB6VH1LNgAfU06f0/4e2hhzuMcaKW92YD1MfuWyf3oJClKUClKUClKUClKUHMOskA1uAEA/EWawbT4ZfikMq/vEXrD8MoBNqd/dKd8USx2cUnGG2AGXGPbcob9GFT34hfh+mqNbuZ3geEt6lGSVbGQORtOQMHn34PtYOmtBhsbdLeAEIg8nlmJ5LMfck//jA4oJSlKUGjrNsJY+0y7kkZVcYyCucsD9iBtP61yfX+k7vTxsiR7rTg0mFiGbqFJQwkQAgh0w7DnJ9TH0+a7NSg5j+BeoAwXVsm8xwXDGJmQr6JOQpHswIYke2a6dSlApSlApSlApSlBr31hFOuyaNJVznbIoZc/XBBFVDXOj9PFxZYs7dQ80iHZEqf6iRxkqAcgpwfY1d6hOp22/DN/Ldwgf8APuj/AMnNBTtV0ZI7+CGOW8WAdpZUF5c7T8QJhHg9zIIeIDGRw/6VLjpizi1C2VYEcmC6lLykyvlHgVfXIWb/AFje/FfDqA5XUZTj+73Ni+f9m2EFww+wwzf1NWLGdQ/4bXj/AJ5fV/8AAtB8OixsS4hH+pvLlR9hI/fUfssorzoJv7mE/wDZTXMOPoIp5EUf9IFe9OjbdaivsbiKQf8ANbQqf8UNOjv/AFtf5b24/wC8Q/8A92aD3qI924tLbg7pDcSD/d22CP8Ax2h/bP0qwVX9KPdv7uXPphWG1A/2gvekI/USxj/kqwUClKUClKUClKUClKUClKUClKxJoMqVjn717Qe0rysDKNwXPqIJA+ykAn9iw/rQfSleV5mgypXgr2gUpSgVWerrh+5bxBkjQlpjLJE8iboSnbTCsuCS28HcP9HjBBNWalBznXHSOC4K3gb4plWf4iHEOJQsBYFQhjAj2jlmGFGeSWrbsr+MSLcDU7N3EaxdtWXtNGMkZO8v3NxzvHGMjZzkXulBz3SuqVivrh7pTCs8UJiZFlkjkMLSLIyt2lOMPECSAM4wSME7fS3Udqnx8rzokZvm2F/QTughOArAMSTnAxk+1WbU9J7zpIsssLorqGj2fLIVLAh0ZfKLzjIx55OYJOk54p5JoLmIvJgtJcWwlmyFCYDpJEAu1R6dvnJ96D49KdQwIkrXDm2eW4uJB8QjwBkMhERUyhQ35QTxnHvirfa3KSoHjdZEbwyMGU+3BHB5qGXTL4kdy9jx/urUK39XkkH+FSel2IgjCbmc5Zi77dzM7FmJ2gKMkngAD7UG3SlKBSlKBSlKBSlKBSlKBXmK9pQQmv6W87RgLGygMNzk5jYlSsiLg5cYODkFT78moKPQNRKlJJ87lHKyuNuFJIHpBO5pGTOeFjjb5jxeKUFUay1AkAunC43h2zv3Ph9uMBdh+XJ5K/y5OpdaLe71fiTaix8TupdQYjliNpUEoxJU59Z4cDa12pQVfQbC8jkRpGYoQ4ZHkBIZyXdzgYxuAVFB4Vjn6Cz4r2lAFKUoFKUoFRM3UdsocmTiNZ2bCscC2wJjwOdpO3jycgZINS1VzqLp2I2t0YYE7zw3e3aAGLzod/P1dgufrgUEjputw3DFYmLERxS8qw9EwJjPIGc7Tx5GOakM1Tr3p+RtMjEabLyOC2dDxu7tsoZEY/TO5MZx6m+tVjU+nb14reaSIv3Z7m4u7fb3drSKBbrs7ke8RoNvzcMd2DQdYzTNUq/0q5/sJrf82S5+G2gMR3C38IJDEbgMDO4+PNROqdPTQm+W3tmeGUWJ2FnKlgzd99okVpGC7Sy7hv8AfPNB0vNM1yfR+lJ37EM8Egt1v7pjGSFUQPb+gbUchUMhxsBOOQa2Zuk5uzeyLDIZXvnwok2u9n3Y3aOM7gFDqpOMjPI98UHT80zXK20a8jimuLO2lhEVzDLaWbsobb2+1cDAYhFbcWC58rnHOK1Y+kNRSC5gQufh7cxWshcZlNw6yz4ORhgqmIEkfN59wHXs1p2GqxTd3ttu7MrRScEYdQGI5HPDDkcc1zKPp65+HI7EzW3xkEklmEWLdEsZEgSPvPwXKMULAMVJ96s/4dabLDFeb4HtxLeTSRRuwZhG0cYTJDMPYjGTjGPagsdnrMMrIqud8kZlVGVlfYrBSxVgCvqIHOK2EvUMjRBgZFVXZPcKxIUn9SD/AENc46R6dmhutOlmtpCy6e8LycHtyhgRv9WcbNygjPLD9R9eqen7hry+ktoXEs9jGsU6kAB0LCRNxYbXZNqg4x4ORig6Tmte0v45TII3DmNzG+P4XADFT9wGH9aqXQ+mtHcTvFbS2dq0UKrBKRkzKW3uFDsF9JUE8biM8+arrdPXNv8AHS2tq4uI9QW5h5ULNE67GQHd7BpGIIHJXz4AdXzTNcjtukdSSG5gRnzb2rx2kpcZle5KyTEHPpYYMYJxjd596s3Q+mtHcTvFbS2do0USiCUjJmUsXkCh2x6SoJ43EZ580Fq07VI5+72mLdqVoX9JGHQAsOQM+RyOK3M1zIdLzCczrC4l/truBw3PwzAByOcbDzkeT9OBUdaWrlr+HdmDTYL0QsGJDG7QyIM55MUe5PtkePFB17Na9/fRwRmSVwiLjLHx6iFA/UsQAPckVyLSNFu5bbfZQz27vpapJI8oHxEzdtlZDvI3FA4EhxgMBxjA+2q9Lyy2938PYzQwFbMpauy72ljmzM6L3CBmI7ScjeeeTzQdUtNTjkkmiRsvAyrIMEbS6h15IwfSQeM1t5rluodLSO15PHbyLJ8Rpz22ThkRFhWXaA2AQodW+uMc8Vlp2gXg1J5HWUN8RcOZ1VcNCysI0Mpn+XBUCMR+lhn7kOoZpmuN6f03qCQXkVvE8bPa4ErqIpWkEg/LJSZkldo947+1TyOecVs/+TU7WkiiK4SM3MDrAsEYRQqMHLQNcPvjJI3JuBLAMBQdbzTNUzpKydIrMXFo6yRvc7GRmCRKd21nVpWI3qcBMuFJAG3HFzFBlSlKBSlKDE15XprygUpSgrEvW9vHIkcxVGkupbZMSIwzGMlmwfTyQu3yCyg+amNV1q2tdvxE8UO8kL3HC5I84z9OMn2qrDpO5SRZEaBmXU57vDM4HbmjMeMhD6xnOPH3rzrt3gu7e5j89meA7oJpYwrlGz+UrEPkcKQAwyMjFBYz1PZbol+Jh3TBDEu8ZcOxVCo9wWBAx9K8t+qbKQOUuoGEZVXIkUhS7bVzz7t6QfGaqnRHSkoS3llAj/8ANaWpUgiVGZy54I44I985HIr5aT+HkoikiuGiI+Ca0jdZZnY5IIfa+EiAKo2xQ3I4bHBC8nWbfJXvR5EohI3DPdYZCf8AERzisNX1+1tSouLiKEv8okcLnHnGfYfXxVN6Z6AnguoZ5po3ADzTqufXds0v5g9IG0JKy+x9K8fSW6j6fuXuXuLY27Ga0+FdZ93pG5mDKVB3fMcocA4HIoJ19dthMsBni7z4KxbhvIIJBA8kYBOaym1m3QsGmjUo6RsCwBDyAFFP0LAgge9QnSvSzWczMWV0+Es7dDzv/u4cMSMYAOVxgn/Co3rLoJ726MqyKkbQkOpzkzxpKttJwPC91ief4V4NBZbzqeyhGZbmFAJGi9TqPWmN6/quRn6ZGa3b3UIoYzLLIiRjHrZgF9XA5+5IA+uaoM3QVyEt2SSN5xFcJOGlliRnuX7ruGjXcw38bSBuXHIxVi1Xpovp0dpGImMawBQxlRfySpG11YyRnjhssRxkNzQe6h1raxC3cSxvDPK8ZmEgCIURnO775Xbjg5IrcfqmyCRubqDZLnttvGHwwU7fqQxAIHg1X9K6Tu1Nq08qydm7lnwztIyxvEyKgkZA0rBju3MF8/YZ+mg9ISwz20jmIrCdQJALZ/vUwePblR4XIPjHtmgs8erwNs2yoe47omGHqZM71H1I2tkfY1Bwa/piwzratayBIZZ3ghMfrG3LEgcHPgkj3GajNL6Su45bYM1uYLa6upgQz9x1uBLjI27VKl8YycjnIxg/K36FnW2tIt0O6CyvbdyC2C9wqhSvo5XIJJODz4NBa+ntYgnjjERRWEMMjQqRmJZUDIrAfL6fHjIHFfCw6gaSftGAqO5cpv7ikYgKANgeQxbH+yRtbnioXpPpa702J44GgkV1t3/NaQkTAKlxyFyUZF3Lzw3GAPF3oFKUoFKUoFeivK9FBlSlKBSlKDwivMVlSgxxTFZUoMcV7ivaUGOKYrKlBjimKypQY4pisqUGOKYrKlBjimKypQY4pisqUGOKYrKlBjimKypQY4pisqUGOK9xXtKBSlKBSlKBSlKB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155575" y="-2117725"/>
            <a:ext cx="4419600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Hypothesis-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743200"/>
            <a:ext cx="392430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3. </a:t>
            </a:r>
            <a:r>
              <a:rPr lang="en-US" sz="4400" b="1" dirty="0" smtClean="0"/>
              <a:t>Experiment-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controlled method of testing a question.  Only ONE variable is changed at a time.  All other Variables should be kept unchanged.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dirty="0"/>
          </a:p>
        </p:txBody>
      </p:sp>
      <p:pic>
        <p:nvPicPr>
          <p:cNvPr id="17410" name="Picture 2" descr="http://00.edu-cdn.com/files/static/wiley/9780471419204/CONTROLLED_EXPERIMENTS_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332488"/>
            <a:ext cx="3857625" cy="352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800" dirty="0" smtClean="0"/>
              <a:t>4. </a:t>
            </a:r>
            <a:r>
              <a:rPr lang="en-US" sz="4800" b="1" dirty="0"/>
              <a:t>Conclusion:</a:t>
            </a:r>
            <a:r>
              <a:rPr lang="en-US" sz="480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Was </a:t>
            </a:r>
            <a:r>
              <a:rPr lang="en-US" dirty="0"/>
              <a:t>your hypothesis correct?  Does it lead to further inquiry?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6386" name="Picture 2" descr="http://imcurious.wikispaces.com/file/view/control.jpg/53226450/302x219/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19400"/>
            <a:ext cx="4743450" cy="369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Manipulated variable that is deliberately changed</a:t>
            </a:r>
          </a:p>
        </p:txBody>
      </p:sp>
      <p:pic>
        <p:nvPicPr>
          <p:cNvPr id="15362" name="Picture 2" descr="http://www.proprofs.com/quiz-school/user_upload/ckeditor/WHAT_EFFECT_DOES_THE_PHYSICAL_FORM_OF_A_FERTILIZER_HAVE_ON_PLANT_GROWTH_02%285%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352800"/>
            <a:ext cx="4352925" cy="2845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Dependant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Responding variable that is observed IN RESPONSE to the Independent variable</a:t>
            </a:r>
          </a:p>
        </p:txBody>
      </p:sp>
      <p:pic>
        <p:nvPicPr>
          <p:cNvPr id="14338" name="Picture 2" descr="http://www.proprofs.com/quiz-school/user_upload/ckeditor/WHAT_EFFECT_DOES_THE_PHYSICAL_FORM_OF_A_FERTILIZER_HAVE_ON_PLANT_GROWTH_02%285%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21826"/>
            <a:ext cx="5343525" cy="349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experimental component in which no variables are applied. Used as a source of comparison.</a:t>
            </a:r>
          </a:p>
        </p:txBody>
      </p:sp>
      <p:pic>
        <p:nvPicPr>
          <p:cNvPr id="13314" name="Picture 2" descr="http://www.proprofs.com/quiz-school/user_upload/ckeditor/WHAT_EFFECT_DOES_THE_PHYSICAL_FORM_OF_A_FERTILIZER_HAVE_ON_PLANT_GROWTH_02%285%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86200"/>
            <a:ext cx="3438525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components which must remain the same.  They show if the experimental variable affected the outcome</a:t>
            </a:r>
          </a:p>
        </p:txBody>
      </p:sp>
      <p:pic>
        <p:nvPicPr>
          <p:cNvPr id="12290" name="Picture 2" descr="http://www.proprofs.com/quiz-school/user_upload/ckeditor/WHAT_EFFECT_DOES_THE_PHYSICAL_FORM_OF_A_FERTILIZER_HAVE_ON_PLANT_GROWTH_02%285%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86200"/>
            <a:ext cx="3438525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391</Words>
  <Application>Microsoft Office PowerPoint</Application>
  <PresentationFormat>On-screen Show (4:3)</PresentationFormat>
  <Paragraphs>63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ArtificeSSK</vt:lpstr>
      <vt:lpstr>Calibri</vt:lpstr>
      <vt:lpstr>Comic Sans MS</vt:lpstr>
      <vt:lpstr>Comic Strip</vt:lpstr>
      <vt:lpstr>Hand Me Down S (BRK)</vt:lpstr>
      <vt:lpstr>Impact</vt:lpstr>
      <vt:lpstr>Kristen ITC</vt:lpstr>
      <vt:lpstr>Porky's</vt:lpstr>
      <vt:lpstr>Tahoma</vt:lpstr>
      <vt:lpstr>Times New Roman</vt:lpstr>
      <vt:lpstr>Office Theme</vt:lpstr>
      <vt:lpstr>Default Design</vt:lpstr>
      <vt:lpstr>Microsoft Excel Chart</vt:lpstr>
      <vt:lpstr>Scientific Method </vt:lpstr>
      <vt:lpstr>1. Observation</vt:lpstr>
      <vt:lpstr>2. Hypothesis</vt:lpstr>
      <vt:lpstr>3. Experiment-</vt:lpstr>
      <vt:lpstr>4. Conclusion:  </vt:lpstr>
      <vt:lpstr>Independent Variable</vt:lpstr>
      <vt:lpstr>Dependant Variable</vt:lpstr>
      <vt:lpstr>Control</vt:lpstr>
      <vt:lpstr>Constants</vt:lpstr>
      <vt:lpstr>Video clip time</vt:lpstr>
      <vt:lpstr>PowerPoint Presentation</vt:lpstr>
      <vt:lpstr>What is a graph?</vt:lpstr>
      <vt:lpstr>Line Graphs</vt:lpstr>
      <vt:lpstr>PowerPoint Presentation</vt:lpstr>
      <vt:lpstr>PowerPoint Presentation</vt:lpstr>
      <vt:lpstr>PowerPoint Presentation</vt:lpstr>
      <vt:lpstr>Bar Graphs</vt:lpstr>
      <vt:lpstr>PowerPoint Presentation</vt:lpstr>
      <vt:lpstr>PowerPoint Presentation</vt:lpstr>
      <vt:lpstr>PowerPoint Presentation</vt:lpstr>
      <vt:lpstr>Circle Graphs</vt:lpstr>
      <vt:lpstr>PowerPoint Presentation</vt:lpstr>
      <vt:lpstr>Important Stuff</vt:lpstr>
      <vt:lpstr>PowerPoint Presentation</vt:lpstr>
      <vt:lpstr>PowerPoint Presentation</vt:lpstr>
    </vt:vector>
  </TitlesOfParts>
  <Company>Barrow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1.7.15</dc:title>
  <dc:creator>Laura.moreland</dc:creator>
  <cp:lastModifiedBy>Erin Dunlap</cp:lastModifiedBy>
  <cp:revision>10</cp:revision>
  <dcterms:created xsi:type="dcterms:W3CDTF">2015-01-06T19:06:51Z</dcterms:created>
  <dcterms:modified xsi:type="dcterms:W3CDTF">2019-07-31T19:50:50Z</dcterms:modified>
</cp:coreProperties>
</file>