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72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72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72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" cy="6857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1693" y="226849"/>
            <a:ext cx="6928612" cy="1229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72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2380" y="1857772"/>
            <a:ext cx="8127238" cy="473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4108" y="5715000"/>
            <a:ext cx="3809999" cy="96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41092" y="3657600"/>
            <a:ext cx="7620000" cy="96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09950" y="1975429"/>
            <a:ext cx="6135370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23720" algn="l"/>
                <a:tab pos="3447415" algn="l"/>
              </a:tabLst>
            </a:pPr>
            <a:r>
              <a:rPr sz="4800" b="1" dirty="0">
                <a:latin typeface="Times New Roman"/>
                <a:cs typeface="Times New Roman"/>
              </a:rPr>
              <a:t>Notes:	The</a:t>
            </a:r>
            <a:r>
              <a:rPr sz="4800" b="1" spc="-15" dirty="0">
                <a:latin typeface="Times New Roman"/>
                <a:cs typeface="Times New Roman"/>
              </a:rPr>
              <a:t> </a:t>
            </a:r>
            <a:r>
              <a:rPr sz="4800" b="1" dirty="0">
                <a:latin typeface="Times New Roman"/>
                <a:cs typeface="Times New Roman"/>
              </a:rPr>
              <a:t>6	King</a:t>
            </a:r>
            <a:r>
              <a:rPr sz="4800" b="1" spc="-15" dirty="0">
                <a:latin typeface="Times New Roman"/>
                <a:cs typeface="Times New Roman"/>
              </a:rPr>
              <a:t>d</a:t>
            </a:r>
            <a:r>
              <a:rPr sz="4800" b="1" dirty="0">
                <a:latin typeface="Times New Roman"/>
                <a:cs typeface="Times New Roman"/>
              </a:rPr>
              <a:t>oms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7045" y="3986253"/>
            <a:ext cx="6899275" cy="177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SB3b.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Compa</a:t>
            </a:r>
            <a:r>
              <a:rPr sz="3200" b="1" spc="5" dirty="0">
                <a:latin typeface="Times New Roman"/>
                <a:cs typeface="Times New Roman"/>
              </a:rPr>
              <a:t>r</a:t>
            </a:r>
            <a:r>
              <a:rPr sz="3200" b="1" dirty="0">
                <a:latin typeface="Times New Roman"/>
                <a:cs typeface="Times New Roman"/>
              </a:rPr>
              <a:t>e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how structures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 fu</a:t>
            </a:r>
            <a:r>
              <a:rPr sz="3200" b="1" spc="-10" dirty="0">
                <a:latin typeface="Times New Roman"/>
                <a:cs typeface="Times New Roman"/>
              </a:rPr>
              <a:t>n</a:t>
            </a:r>
            <a:r>
              <a:rPr sz="3200" b="1" dirty="0">
                <a:latin typeface="Times New Roman"/>
                <a:cs typeface="Times New Roman"/>
              </a:rPr>
              <a:t>cti</a:t>
            </a:r>
            <a:r>
              <a:rPr sz="3200" b="1" spc="5" dirty="0">
                <a:latin typeface="Times New Roman"/>
                <a:cs typeface="Times New Roman"/>
              </a:rPr>
              <a:t>o</a:t>
            </a:r>
            <a:r>
              <a:rPr sz="3200" b="1" dirty="0">
                <a:latin typeface="Times New Roman"/>
                <a:cs typeface="Times New Roman"/>
              </a:rPr>
              <a:t>n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v</a:t>
            </a:r>
            <a:r>
              <a:rPr sz="3200" b="1" spc="5" dirty="0">
                <a:latin typeface="Times New Roman"/>
                <a:cs typeface="Times New Roman"/>
              </a:rPr>
              <a:t>a</a:t>
            </a:r>
            <a:r>
              <a:rPr sz="3200" b="1" dirty="0">
                <a:latin typeface="Times New Roman"/>
                <a:cs typeface="Times New Roman"/>
              </a:rPr>
              <a:t>ry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betwe</a:t>
            </a:r>
            <a:r>
              <a:rPr sz="3200" b="1" spc="10" dirty="0">
                <a:latin typeface="Times New Roman"/>
                <a:cs typeface="Times New Roman"/>
              </a:rPr>
              <a:t>e</a:t>
            </a:r>
            <a:r>
              <a:rPr sz="3200" b="1" dirty="0">
                <a:latin typeface="Times New Roman"/>
                <a:cs typeface="Times New Roman"/>
              </a:rPr>
              <a:t>n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 six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ki</a:t>
            </a:r>
            <a:r>
              <a:rPr sz="3200" b="1" spc="-15" dirty="0">
                <a:latin typeface="Times New Roman"/>
                <a:cs typeface="Times New Roman"/>
              </a:rPr>
              <a:t>n</a:t>
            </a:r>
            <a:r>
              <a:rPr sz="3200" b="1" dirty="0">
                <a:latin typeface="Times New Roman"/>
                <a:cs typeface="Times New Roman"/>
              </a:rPr>
              <a:t>gdoms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b="1" spc="-20" dirty="0">
                <a:latin typeface="Times New Roman"/>
                <a:cs typeface="Times New Roman"/>
              </a:rPr>
              <a:t>c</a:t>
            </a:r>
            <a:r>
              <a:rPr sz="2800" b="1" spc="-5" dirty="0">
                <a:latin typeface="Times New Roman"/>
                <a:cs typeface="Times New Roman"/>
              </a:rPr>
              <a:t>h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ebacte</a:t>
            </a: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ia, eubacte</a:t>
            </a:r>
            <a:r>
              <a:rPr sz="2800" b="1" spc="-1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ia,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prot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st</a:t>
            </a:r>
            <a:r>
              <a:rPr sz="2800" b="1" dirty="0">
                <a:latin typeface="Times New Roman"/>
                <a:cs typeface="Times New Roman"/>
              </a:rPr>
              <a:t>s</a:t>
            </a:r>
            <a:r>
              <a:rPr sz="2800" b="1" spc="-5" dirty="0">
                <a:latin typeface="Times New Roman"/>
                <a:cs typeface="Times New Roman"/>
              </a:rPr>
              <a:t>, fun</a:t>
            </a:r>
            <a:r>
              <a:rPr sz="2800" b="1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i, pl</a:t>
            </a:r>
            <a:r>
              <a:rPr sz="2800" b="1" spc="0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s, a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d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ima</a:t>
            </a:r>
            <a:r>
              <a:rPr sz="2800" b="1" dirty="0">
                <a:latin typeface="Times New Roman"/>
                <a:cs typeface="Times New Roman"/>
              </a:rPr>
              <a:t>l</a:t>
            </a:r>
            <a:r>
              <a:rPr sz="2800" b="1" spc="-5" dirty="0">
                <a:latin typeface="Times New Roman"/>
                <a:cs typeface="Times New Roman"/>
              </a:rPr>
              <a:t>s)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1574291"/>
            <a:ext cx="1036320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7614" rIns="0" bIns="0" rtlCol="0">
            <a:spAutoFit/>
          </a:bodyPr>
          <a:lstStyle/>
          <a:p>
            <a:pPr marL="2301240">
              <a:lnSpc>
                <a:spcPct val="100000"/>
              </a:lnSpc>
            </a:pPr>
            <a:r>
              <a:rPr dirty="0"/>
              <a:t>The</a:t>
            </a:r>
            <a:r>
              <a:rPr spc="-25" dirty="0"/>
              <a:t> </a:t>
            </a:r>
            <a:r>
              <a:rPr dirty="0"/>
              <a:t>Kingd</a:t>
            </a:r>
            <a:r>
              <a:rPr spc="10" dirty="0"/>
              <a:t>o</a:t>
            </a:r>
            <a:r>
              <a:rPr dirty="0"/>
              <a:t>ms</a:t>
            </a:r>
          </a:p>
        </p:txBody>
      </p:sp>
      <p:sp>
        <p:nvSpPr>
          <p:cNvPr id="4" name="object 4"/>
          <p:cNvSpPr/>
          <p:nvPr/>
        </p:nvSpPr>
        <p:spPr>
          <a:xfrm>
            <a:off x="1507489" y="1926970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7489" y="2512186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07489" y="3097402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07489" y="3682491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7489" y="4267834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8070" y="1866369"/>
            <a:ext cx="2672715" cy="3359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3200" dirty="0">
                <a:latin typeface="Times New Roman"/>
                <a:cs typeface="Times New Roman"/>
              </a:rPr>
              <a:t>Arc</a:t>
            </a:r>
            <a:r>
              <a:rPr sz="3200" spc="10" dirty="0">
                <a:latin typeface="Times New Roman"/>
                <a:cs typeface="Times New Roman"/>
              </a:rPr>
              <a:t>h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dirty="0">
                <a:latin typeface="Times New Roman"/>
                <a:cs typeface="Times New Roman"/>
              </a:rPr>
              <a:t>acteria Eu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teria Protista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imes New Roman"/>
                <a:cs typeface="Times New Roman"/>
              </a:rPr>
              <a:t>Fun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  <a:p>
            <a:pPr marL="12700" marR="1135380">
              <a:lnSpc>
                <a:spcPct val="120000"/>
              </a:lnSpc>
            </a:pPr>
            <a:r>
              <a:rPr sz="3200" dirty="0">
                <a:latin typeface="Times New Roman"/>
                <a:cs typeface="Times New Roman"/>
              </a:rPr>
              <a:t>Plantae Anim</a:t>
            </a:r>
            <a:r>
              <a:rPr sz="3200" spc="10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lia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07489" y="4852923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81600" y="2667000"/>
            <a:ext cx="5166359" cy="3817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1574291"/>
            <a:ext cx="1036320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9175" algn="ctr">
              <a:lnSpc>
                <a:spcPct val="100000"/>
              </a:lnSpc>
            </a:pPr>
            <a:r>
              <a:rPr dirty="0"/>
              <a:t>King</a:t>
            </a:r>
            <a:r>
              <a:rPr spc="10" dirty="0"/>
              <a:t>d</a:t>
            </a:r>
            <a:r>
              <a:rPr dirty="0"/>
              <a:t>om</a:t>
            </a:r>
            <a:r>
              <a:rPr spc="-35" dirty="0"/>
              <a:t> </a:t>
            </a:r>
            <a:r>
              <a:rPr dirty="0"/>
              <a:t>Archaeabacteria</a:t>
            </a:r>
          </a:p>
          <a:p>
            <a:pPr marL="1019175" algn="ctr">
              <a:lnSpc>
                <a:spcPts val="5260"/>
              </a:lnSpc>
            </a:pPr>
            <a:r>
              <a:rPr dirty="0">
                <a:latin typeface="Times New Roman"/>
                <a:cs typeface="Times New Roman"/>
              </a:rPr>
              <a:t>“Ancie</a:t>
            </a:r>
            <a:r>
              <a:rPr spc="15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Bacteria”</a:t>
            </a:r>
          </a:p>
        </p:txBody>
      </p:sp>
      <p:sp>
        <p:nvSpPr>
          <p:cNvPr id="4" name="object 4"/>
          <p:cNvSpPr/>
          <p:nvPr/>
        </p:nvSpPr>
        <p:spPr>
          <a:xfrm>
            <a:off x="2677541" y="1926970"/>
            <a:ext cx="278892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77541" y="2512186"/>
            <a:ext cx="278892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7541" y="3097402"/>
            <a:ext cx="278892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77541" y="3682491"/>
            <a:ext cx="278892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7541" y="4267834"/>
            <a:ext cx="278892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7541" y="5828347"/>
            <a:ext cx="278892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08122" y="1879069"/>
            <a:ext cx="7162800" cy="502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75305">
              <a:lnSpc>
                <a:spcPct val="120000"/>
              </a:lnSpc>
            </a:pPr>
            <a:r>
              <a:rPr sz="3200" dirty="0">
                <a:latin typeface="Times New Roman"/>
                <a:cs typeface="Times New Roman"/>
              </a:rPr>
              <a:t>Prok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ryotes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(no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cle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s) Uni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ellular</a:t>
            </a:r>
          </a:p>
          <a:p>
            <a:pPr marL="12700" marR="1096645">
              <a:lnSpc>
                <a:spcPct val="120000"/>
              </a:lnSpc>
            </a:pPr>
            <a:r>
              <a:rPr sz="3200" dirty="0">
                <a:latin typeface="Times New Roman"/>
                <a:cs typeface="Times New Roman"/>
              </a:rPr>
              <a:t>Cell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walls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ptid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glycan First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isms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 inha</a:t>
            </a:r>
            <a:r>
              <a:rPr sz="3200" spc="10" dirty="0">
                <a:latin typeface="Times New Roman"/>
                <a:cs typeface="Times New Roman"/>
              </a:rPr>
              <a:t>b</a:t>
            </a:r>
            <a:r>
              <a:rPr sz="3200" dirty="0">
                <a:latin typeface="Times New Roman"/>
                <a:cs typeface="Times New Roman"/>
              </a:rPr>
              <a:t>it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rth</a:t>
            </a:r>
          </a:p>
          <a:p>
            <a:pPr marL="12700" marR="5080" algn="just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Live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 extre</a:t>
            </a:r>
            <a:r>
              <a:rPr sz="3200" spc="5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ely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rsh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vir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nment</a:t>
            </a:r>
            <a:r>
              <a:rPr sz="3200" spc="10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like h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spri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gs,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lca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D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dirty="0" smtClean="0">
                <a:latin typeface="Times New Roman"/>
                <a:cs typeface="Times New Roman"/>
              </a:rPr>
              <a:t>ad</a:t>
            </a:r>
            <a:r>
              <a:rPr sz="3200" spc="-15" dirty="0" smtClean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S</a:t>
            </a:r>
            <a:r>
              <a:rPr sz="3200" dirty="0" smtClean="0">
                <a:latin typeface="Times New Roman"/>
                <a:cs typeface="Times New Roman"/>
              </a:rPr>
              <a:t>e</a:t>
            </a:r>
            <a:r>
              <a:rPr sz="3200" spc="5" dirty="0" smtClean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, &amp;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ar oc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ts.</a:t>
            </a: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Th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ir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RNA is differ</a:t>
            </a:r>
            <a:r>
              <a:rPr sz="3200" spc="10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nt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xt</a:t>
            </a:r>
          </a:p>
          <a:p>
            <a:pPr marL="12700" algn="just">
              <a:lnSpc>
                <a:spcPts val="3825"/>
              </a:lnSpc>
            </a:pPr>
            <a:r>
              <a:rPr sz="3200" dirty="0">
                <a:latin typeface="Times New Roman"/>
                <a:cs typeface="Times New Roman"/>
              </a:rPr>
              <a:t>kin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dom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ba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teria</a:t>
            </a:r>
          </a:p>
        </p:txBody>
      </p:sp>
      <p:sp>
        <p:nvSpPr>
          <p:cNvPr id="11" name="object 11"/>
          <p:cNvSpPr/>
          <p:nvPr/>
        </p:nvSpPr>
        <p:spPr>
          <a:xfrm>
            <a:off x="8763000" y="1143000"/>
            <a:ext cx="15240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1574291"/>
            <a:ext cx="1036320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5365" algn="ctr">
              <a:lnSpc>
                <a:spcPct val="100000"/>
              </a:lnSpc>
            </a:pPr>
            <a:r>
              <a:rPr dirty="0"/>
              <a:t>Kin</a:t>
            </a:r>
            <a:r>
              <a:rPr spc="5" dirty="0"/>
              <a:t>g</a:t>
            </a:r>
            <a:r>
              <a:rPr dirty="0"/>
              <a:t>dom</a:t>
            </a:r>
            <a:r>
              <a:rPr spc="-30" dirty="0"/>
              <a:t> </a:t>
            </a:r>
            <a:r>
              <a:rPr dirty="0"/>
              <a:t>Eubacteria</a:t>
            </a:r>
          </a:p>
          <a:p>
            <a:pPr marL="1016000" algn="ctr">
              <a:lnSpc>
                <a:spcPts val="5260"/>
              </a:lnSpc>
            </a:pPr>
            <a:r>
              <a:rPr dirty="0">
                <a:latin typeface="Times New Roman"/>
                <a:cs typeface="Times New Roman"/>
              </a:rPr>
              <a:t>“True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Bacteria”</a:t>
            </a:r>
          </a:p>
        </p:txBody>
      </p:sp>
      <p:sp>
        <p:nvSpPr>
          <p:cNvPr id="4" name="object 4"/>
          <p:cNvSpPr/>
          <p:nvPr/>
        </p:nvSpPr>
        <p:spPr>
          <a:xfrm>
            <a:off x="1507489" y="1926970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7489" y="2512186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07489" y="3097402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7489" y="3682491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07489" y="4267834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07489" y="4852923"/>
            <a:ext cx="278891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38070" y="1879069"/>
            <a:ext cx="9820530" cy="3550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58870">
              <a:lnSpc>
                <a:spcPct val="120000"/>
              </a:lnSpc>
            </a:pPr>
            <a:r>
              <a:rPr sz="3200" dirty="0">
                <a:latin typeface="Times New Roman"/>
                <a:cs typeface="Times New Roman"/>
              </a:rPr>
              <a:t>Prok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ryotes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(no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cle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s) u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icellul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Ha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lls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walls 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ptid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glycan</a:t>
            </a:r>
          </a:p>
          <a:p>
            <a:pPr marL="12700" marR="5080">
              <a:lnSpc>
                <a:spcPts val="4610"/>
              </a:lnSpc>
              <a:spcBef>
                <a:spcPts val="280"/>
              </a:spcBef>
            </a:pPr>
            <a:r>
              <a:rPr sz="3200" dirty="0">
                <a:latin typeface="Times New Roman"/>
                <a:cs typeface="Times New Roman"/>
              </a:rPr>
              <a:t>Th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</a:t>
            </a:r>
            <a:r>
              <a:rPr sz="3200" spc="10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cteria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 are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nd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e</a:t>
            </a:r>
            <a:r>
              <a:rPr lang="en-US" sz="3200" dirty="0" smtClean="0">
                <a:latin typeface="Times New Roman"/>
                <a:cs typeface="Times New Roman"/>
              </a:rPr>
              <a:t>verywhere.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 fre</a:t>
            </a:r>
            <a:r>
              <a:rPr sz="3200" spc="10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-living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pa</a:t>
            </a:r>
            <a:r>
              <a:rPr sz="3200" spc="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asitic</a:t>
            </a: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3200" dirty="0">
                <a:latin typeface="Times New Roman"/>
                <a:cs typeface="Times New Roman"/>
              </a:rPr>
              <a:t>Can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 aer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bic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ro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dirty="0">
                <a:latin typeface="Times New Roman"/>
                <a:cs typeface="Times New Roman"/>
              </a:rPr>
              <a:t>ic</a:t>
            </a:r>
          </a:p>
          <a:p>
            <a:pPr marL="12700">
              <a:lnSpc>
                <a:spcPts val="3825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Can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 autotr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phs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het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rotrophs</a:t>
            </a:r>
          </a:p>
        </p:txBody>
      </p:sp>
      <p:sp>
        <p:nvSpPr>
          <p:cNvPr id="14" name="object 14"/>
          <p:cNvSpPr/>
          <p:nvPr/>
        </p:nvSpPr>
        <p:spPr>
          <a:xfrm rot="5400000">
            <a:off x="5565647" y="2944120"/>
            <a:ext cx="1060703" cy="6324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1574291"/>
            <a:ext cx="1036320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5365" algn="ctr">
              <a:lnSpc>
                <a:spcPct val="100000"/>
              </a:lnSpc>
            </a:pPr>
            <a:r>
              <a:rPr dirty="0"/>
              <a:t>King</a:t>
            </a:r>
            <a:r>
              <a:rPr spc="10" dirty="0"/>
              <a:t>d</a:t>
            </a:r>
            <a:r>
              <a:rPr dirty="0"/>
              <a:t>om</a:t>
            </a:r>
            <a:r>
              <a:rPr spc="-35" dirty="0"/>
              <a:t> </a:t>
            </a:r>
            <a:r>
              <a:rPr dirty="0"/>
              <a:t>Protista</a:t>
            </a:r>
          </a:p>
          <a:p>
            <a:pPr marL="1014730" algn="ctr">
              <a:lnSpc>
                <a:spcPts val="5260"/>
              </a:lnSpc>
            </a:pPr>
            <a:r>
              <a:rPr dirty="0">
                <a:latin typeface="Times New Roman"/>
                <a:cs typeface="Times New Roman"/>
              </a:rPr>
              <a:t>–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“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atc</a:t>
            </a:r>
            <a:r>
              <a:rPr sz="3200" spc="15" dirty="0">
                <a:latin typeface="Times New Roman"/>
                <a:cs typeface="Times New Roman"/>
              </a:rPr>
              <a:t>h</a:t>
            </a:r>
            <a:r>
              <a:rPr sz="3200" dirty="0"/>
              <a:t>-</a:t>
            </a:r>
            <a:r>
              <a:rPr sz="3200" dirty="0">
                <a:latin typeface="Times New Roman"/>
                <a:cs typeface="Times New Roman"/>
              </a:rPr>
              <a:t>all”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kin</a:t>
            </a:r>
            <a:r>
              <a:rPr sz="3200" spc="10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dom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77541" y="1869058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77541" y="2722498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7541" y="3191891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77541" y="3661155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7541" y="4130547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7541" y="4983988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08122" y="1827800"/>
            <a:ext cx="4126865" cy="4239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74955">
              <a:lnSpc>
                <a:spcPts val="3020"/>
              </a:lnSpc>
            </a:pPr>
            <a:r>
              <a:rPr sz="2800" spc="-5" dirty="0">
                <a:latin typeface="Times New Roman"/>
                <a:cs typeface="Times New Roman"/>
              </a:rPr>
              <a:t>Eukar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(co</a:t>
            </a:r>
            <a:r>
              <a:rPr sz="2800" spc="-1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ex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lls with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cleus)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Times New Roman"/>
                <a:cs typeface="Times New Roman"/>
              </a:rPr>
              <a:t>Auto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&amp; heterot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hs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sz="2800" spc="-5" dirty="0">
                <a:latin typeface="Times New Roman"/>
                <a:cs typeface="Times New Roman"/>
              </a:rPr>
              <a:t>Unicellu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ticellu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ar Mo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ile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ile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95"/>
              </a:lnSpc>
              <a:spcBef>
                <a:spcPts val="335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X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</a:t>
            </a:r>
            <a:r>
              <a:rPr sz="2800" spc="-3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iu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3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oebas,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95"/>
              </a:lnSpc>
            </a:pPr>
            <a:r>
              <a:rPr sz="2800" spc="-5" dirty="0">
                <a:latin typeface="Times New Roman"/>
                <a:cs typeface="Times New Roman"/>
              </a:rPr>
              <a:t>&amp; al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ae</a:t>
            </a:r>
            <a:endParaRPr sz="2800">
              <a:latin typeface="Times New Roman"/>
              <a:cs typeface="Times New Roman"/>
            </a:endParaRPr>
          </a:p>
          <a:p>
            <a:pPr marL="12700" marR="137795">
              <a:lnSpc>
                <a:spcPct val="9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All 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her eu</a:t>
            </a:r>
            <a:r>
              <a:rPr sz="2800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ary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tic ki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ably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evol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ed 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om 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868411" y="4495800"/>
            <a:ext cx="2545079" cy="21122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1083" y="1828800"/>
            <a:ext cx="2433828" cy="2057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1574291"/>
            <a:ext cx="1036320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7614" rIns="0" bIns="0" rtlCol="0">
            <a:spAutoFit/>
          </a:bodyPr>
          <a:lstStyle/>
          <a:p>
            <a:pPr marL="2193290">
              <a:lnSpc>
                <a:spcPct val="100000"/>
              </a:lnSpc>
            </a:pPr>
            <a:r>
              <a:rPr dirty="0"/>
              <a:t>Kingd</a:t>
            </a:r>
            <a:r>
              <a:rPr spc="10" dirty="0"/>
              <a:t>o</a:t>
            </a:r>
            <a:r>
              <a:rPr spc="5" dirty="0"/>
              <a:t>m</a:t>
            </a:r>
            <a:r>
              <a:rPr spc="-40" dirty="0"/>
              <a:t> </a:t>
            </a:r>
            <a:r>
              <a:rPr dirty="0"/>
              <a:t>Fungi</a:t>
            </a:r>
          </a:p>
        </p:txBody>
      </p:sp>
      <p:sp>
        <p:nvSpPr>
          <p:cNvPr id="4" name="object 4"/>
          <p:cNvSpPr/>
          <p:nvPr/>
        </p:nvSpPr>
        <p:spPr>
          <a:xfrm>
            <a:off x="2682239" y="2540507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82239" y="3009900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2239" y="3479291"/>
            <a:ext cx="24079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82239" y="3948684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2239" y="4418076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8531" rIns="0" bIns="0" rtlCol="0">
            <a:spAutoFit/>
          </a:bodyPr>
          <a:lstStyle/>
          <a:p>
            <a:pPr marL="992505">
              <a:lnSpc>
                <a:spcPct val="100000"/>
              </a:lnSpc>
            </a:pPr>
            <a:r>
              <a:rPr spc="-5" dirty="0"/>
              <a:t>Eukary</a:t>
            </a:r>
            <a:r>
              <a:rPr dirty="0"/>
              <a:t>o</a:t>
            </a:r>
            <a:r>
              <a:rPr spc="-5" dirty="0"/>
              <a:t>tes</a:t>
            </a:r>
          </a:p>
          <a:p>
            <a:pPr marL="992505">
              <a:lnSpc>
                <a:spcPct val="100000"/>
              </a:lnSpc>
              <a:spcBef>
                <a:spcPts val="335"/>
              </a:spcBef>
            </a:pPr>
            <a:r>
              <a:rPr spc="-5" dirty="0"/>
              <a:t>Mul</a:t>
            </a:r>
            <a:r>
              <a:rPr dirty="0"/>
              <a:t>t</a:t>
            </a:r>
            <a:r>
              <a:rPr spc="-5" dirty="0"/>
              <a:t>icellular</a:t>
            </a:r>
          </a:p>
          <a:p>
            <a:pPr marL="992505">
              <a:lnSpc>
                <a:spcPct val="100000"/>
              </a:lnSpc>
              <a:spcBef>
                <a:spcPts val="335"/>
              </a:spcBef>
            </a:pPr>
            <a:r>
              <a:rPr spc="-5" dirty="0"/>
              <a:t>C</a:t>
            </a:r>
            <a:r>
              <a:rPr spc="-20" dirty="0"/>
              <a:t>e</a:t>
            </a:r>
            <a:r>
              <a:rPr spc="-5" dirty="0"/>
              <a:t>ll walls </a:t>
            </a:r>
            <a:r>
              <a:rPr spc="-20" dirty="0"/>
              <a:t>m</a:t>
            </a:r>
            <a:r>
              <a:rPr spc="-5" dirty="0"/>
              <a:t>ade </a:t>
            </a:r>
            <a:r>
              <a:rPr dirty="0"/>
              <a:t>o</a:t>
            </a:r>
            <a:r>
              <a:rPr spc="-5" dirty="0"/>
              <a:t>f chit</a:t>
            </a:r>
            <a:r>
              <a:rPr dirty="0"/>
              <a:t>i</a:t>
            </a:r>
            <a:r>
              <a:rPr spc="-5" dirty="0"/>
              <a:t>n</a:t>
            </a:r>
          </a:p>
          <a:p>
            <a:pPr marL="992505">
              <a:lnSpc>
                <a:spcPct val="100000"/>
              </a:lnSpc>
              <a:spcBef>
                <a:spcPts val="335"/>
              </a:spcBef>
            </a:pPr>
            <a:r>
              <a:rPr spc="-5" dirty="0"/>
              <a:t>Do</a:t>
            </a:r>
            <a:r>
              <a:rPr spc="5" dirty="0"/>
              <a:t> </a:t>
            </a:r>
            <a:r>
              <a:rPr spc="-5" dirty="0"/>
              <a:t>n</a:t>
            </a:r>
            <a:r>
              <a:rPr dirty="0"/>
              <a:t>o</a:t>
            </a:r>
            <a:r>
              <a:rPr spc="-5" dirty="0"/>
              <a:t>t</a:t>
            </a:r>
            <a:r>
              <a:rPr spc="-15" dirty="0"/>
              <a:t> </a:t>
            </a:r>
            <a:r>
              <a:rPr spc="-25" dirty="0"/>
              <a:t>m</a:t>
            </a:r>
            <a:r>
              <a:rPr spc="-5" dirty="0"/>
              <a:t>o</a:t>
            </a:r>
            <a:r>
              <a:rPr dirty="0"/>
              <a:t>v</a:t>
            </a:r>
            <a:r>
              <a:rPr spc="-5" dirty="0"/>
              <a:t>e (</a:t>
            </a:r>
            <a:r>
              <a:rPr dirty="0"/>
              <a:t>n</a:t>
            </a:r>
            <a:r>
              <a:rPr spc="-5" dirty="0"/>
              <a:t>o</a:t>
            </a:r>
            <a:r>
              <a:rPr spc="20" dirty="0"/>
              <a:t>n</a:t>
            </a:r>
            <a:r>
              <a:rPr spc="-5" dirty="0"/>
              <a:t>-</a:t>
            </a:r>
            <a:r>
              <a:rPr spc="-25" dirty="0"/>
              <a:t>m</a:t>
            </a:r>
            <a:r>
              <a:rPr spc="-5" dirty="0"/>
              <a:t>o</a:t>
            </a:r>
            <a:r>
              <a:rPr dirty="0"/>
              <a:t>b</a:t>
            </a:r>
            <a:r>
              <a:rPr spc="-5" dirty="0"/>
              <a:t>ile)</a:t>
            </a:r>
          </a:p>
          <a:p>
            <a:pPr marL="992505" marR="5080">
              <a:lnSpc>
                <a:spcPts val="3020"/>
              </a:lnSpc>
              <a:spcBef>
                <a:spcPts val="720"/>
              </a:spcBef>
            </a:pPr>
            <a:r>
              <a:rPr spc="-5" dirty="0"/>
              <a:t>Het</a:t>
            </a:r>
            <a:r>
              <a:rPr spc="-20" dirty="0"/>
              <a:t>e</a:t>
            </a:r>
            <a:r>
              <a:rPr spc="-5" dirty="0"/>
              <a:t>r</a:t>
            </a:r>
            <a:r>
              <a:rPr dirty="0"/>
              <a:t>o</a:t>
            </a:r>
            <a:r>
              <a:rPr spc="-5" dirty="0"/>
              <a:t>tr</a:t>
            </a:r>
            <a:r>
              <a:rPr spc="0" dirty="0"/>
              <a:t>o</a:t>
            </a:r>
            <a:r>
              <a:rPr spc="-5" dirty="0"/>
              <a:t>p</a:t>
            </a:r>
            <a:r>
              <a:rPr dirty="0"/>
              <a:t>h</a:t>
            </a:r>
            <a:r>
              <a:rPr spc="-5" dirty="0"/>
              <a:t>i</a:t>
            </a:r>
            <a:r>
              <a:rPr dirty="0"/>
              <a:t>c</a:t>
            </a:r>
            <a:r>
              <a:rPr spc="-5" dirty="0"/>
              <a:t>-</a:t>
            </a:r>
            <a:r>
              <a:rPr spc="-15" dirty="0"/>
              <a:t> </a:t>
            </a:r>
            <a:r>
              <a:rPr spc="-5" dirty="0"/>
              <a:t>They</a:t>
            </a:r>
            <a:r>
              <a:rPr spc="5" dirty="0"/>
              <a:t> </a:t>
            </a:r>
            <a:r>
              <a:rPr spc="-5" dirty="0"/>
              <a:t>abs</a:t>
            </a:r>
            <a:r>
              <a:rPr dirty="0"/>
              <a:t>o</a:t>
            </a:r>
            <a:r>
              <a:rPr spc="-5" dirty="0"/>
              <a:t>rb</a:t>
            </a:r>
            <a:r>
              <a:rPr spc="-10" dirty="0"/>
              <a:t> </a:t>
            </a:r>
            <a:r>
              <a:rPr spc="-5" dirty="0"/>
              <a:t>f</a:t>
            </a:r>
            <a:r>
              <a:rPr dirty="0"/>
              <a:t>o</a:t>
            </a:r>
            <a:r>
              <a:rPr spc="-5" dirty="0"/>
              <a:t>od</a:t>
            </a:r>
            <a:r>
              <a:rPr spc="-10" dirty="0"/>
              <a:t> </a:t>
            </a:r>
            <a:r>
              <a:rPr spc="-5" dirty="0"/>
              <a:t>f</a:t>
            </a:r>
            <a:r>
              <a:rPr dirty="0"/>
              <a:t>r</a:t>
            </a:r>
            <a:r>
              <a:rPr spc="-5" dirty="0"/>
              <a:t>om</a:t>
            </a:r>
            <a:r>
              <a:rPr spc="10" dirty="0"/>
              <a:t> </a:t>
            </a:r>
            <a:r>
              <a:rPr spc="-5" dirty="0"/>
              <a:t>t</a:t>
            </a:r>
            <a:r>
              <a:rPr dirty="0"/>
              <a:t>h</a:t>
            </a:r>
            <a:r>
              <a:rPr spc="-5" dirty="0"/>
              <a:t>eir s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r</a:t>
            </a:r>
            <a:r>
              <a:rPr spc="-5" dirty="0"/>
              <a:t>o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d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gs</a:t>
            </a:r>
            <a:r>
              <a:rPr spc="-35" dirty="0"/>
              <a:t> </a:t>
            </a:r>
            <a:r>
              <a:rPr spc="-5" dirty="0"/>
              <a:t>(</a:t>
            </a:r>
            <a:r>
              <a:rPr dirty="0"/>
              <a:t>u</a:t>
            </a:r>
            <a:r>
              <a:rPr spc="-5" dirty="0"/>
              <a:t>s</a:t>
            </a:r>
            <a:r>
              <a:rPr dirty="0"/>
              <a:t>u</a:t>
            </a:r>
            <a:r>
              <a:rPr spc="-5" dirty="0"/>
              <a:t>ally</a:t>
            </a:r>
            <a:r>
              <a:rPr spc="-25" dirty="0"/>
              <a:t> </a:t>
            </a:r>
            <a:r>
              <a:rPr spc="-5" dirty="0"/>
              <a:t>f</a:t>
            </a:r>
            <a:r>
              <a:rPr dirty="0"/>
              <a:t>r</a:t>
            </a:r>
            <a:r>
              <a:rPr spc="-5" dirty="0"/>
              <a:t>om</a:t>
            </a:r>
            <a:r>
              <a:rPr spc="10" dirty="0"/>
              <a:t> </a:t>
            </a:r>
            <a:r>
              <a:rPr spc="-5" dirty="0"/>
              <a:t>dead &amp; de</a:t>
            </a:r>
            <a:r>
              <a:rPr spc="-20" dirty="0"/>
              <a:t>c</a:t>
            </a:r>
            <a:r>
              <a:rPr spc="-5" dirty="0"/>
              <a:t>ayi</a:t>
            </a:r>
            <a:r>
              <a:rPr dirty="0"/>
              <a:t>n</a:t>
            </a:r>
            <a:r>
              <a:rPr spc="-5" dirty="0"/>
              <a:t>g o</a:t>
            </a:r>
            <a:r>
              <a:rPr dirty="0"/>
              <a:t>r</a:t>
            </a:r>
            <a:r>
              <a:rPr spc="-5" dirty="0"/>
              <a:t>ganic</a:t>
            </a:r>
            <a:r>
              <a:rPr spc="-20" dirty="0"/>
              <a:t> </a:t>
            </a:r>
            <a:r>
              <a:rPr spc="-25" dirty="0"/>
              <a:t>m</a:t>
            </a:r>
            <a:r>
              <a:rPr spc="-5" dirty="0"/>
              <a:t>att</a:t>
            </a:r>
            <a:r>
              <a:rPr spc="-15" dirty="0"/>
              <a:t>e</a:t>
            </a:r>
            <a:r>
              <a:rPr dirty="0"/>
              <a:t>r</a:t>
            </a:r>
            <a:r>
              <a:rPr spc="-5" dirty="0"/>
              <a:t>-</a:t>
            </a:r>
            <a:r>
              <a:rPr spc="20" dirty="0"/>
              <a:t> </a:t>
            </a:r>
            <a:r>
              <a:rPr spc="-5" dirty="0"/>
              <a:t>they</a:t>
            </a:r>
            <a:r>
              <a:rPr spc="-15" dirty="0"/>
              <a:t> </a:t>
            </a:r>
            <a:r>
              <a:rPr spc="-5" dirty="0"/>
              <a:t>are k</a:t>
            </a:r>
            <a:r>
              <a:rPr dirty="0"/>
              <a:t>n</a:t>
            </a:r>
            <a:r>
              <a:rPr spc="-5" dirty="0"/>
              <a:t>own</a:t>
            </a:r>
            <a:r>
              <a:rPr spc="-15" dirty="0"/>
              <a:t> </a:t>
            </a:r>
            <a:r>
              <a:rPr spc="-5" dirty="0"/>
              <a:t>as de</a:t>
            </a:r>
            <a:r>
              <a:rPr spc="-20" dirty="0"/>
              <a:t>c</a:t>
            </a:r>
            <a:r>
              <a:rPr spc="-5" dirty="0"/>
              <a:t>o</a:t>
            </a:r>
            <a:r>
              <a:rPr spc="-20" dirty="0"/>
              <a:t>m</a:t>
            </a:r>
            <a:r>
              <a:rPr spc="-5" dirty="0"/>
              <a:t>p</a:t>
            </a:r>
            <a:r>
              <a:rPr dirty="0"/>
              <a:t>o</a:t>
            </a:r>
            <a:r>
              <a:rPr spc="-5" dirty="0"/>
              <a:t>sers)</a:t>
            </a:r>
          </a:p>
          <a:p>
            <a:pPr marL="992505">
              <a:lnSpc>
                <a:spcPct val="100000"/>
              </a:lnSpc>
              <a:spcBef>
                <a:spcPts val="290"/>
              </a:spcBef>
            </a:pPr>
            <a:r>
              <a:rPr spc="-5" dirty="0"/>
              <a:t>EX: </a:t>
            </a:r>
            <a:r>
              <a:rPr spc="-20" dirty="0"/>
              <a:t>m</a:t>
            </a:r>
            <a:r>
              <a:rPr spc="-5" dirty="0"/>
              <a:t>u</a:t>
            </a:r>
            <a:r>
              <a:rPr dirty="0"/>
              <a:t>s</a:t>
            </a:r>
            <a:r>
              <a:rPr spc="-5" dirty="0"/>
              <a:t>h</a:t>
            </a:r>
            <a:r>
              <a:rPr dirty="0"/>
              <a:t>r</a:t>
            </a:r>
            <a:r>
              <a:rPr spc="-5" dirty="0"/>
              <a:t>o</a:t>
            </a:r>
            <a:r>
              <a:rPr dirty="0"/>
              <a:t>o</a:t>
            </a:r>
            <a:r>
              <a:rPr spc="-20" dirty="0"/>
              <a:t>m</a:t>
            </a:r>
            <a:r>
              <a:rPr spc="-5" dirty="0"/>
              <a:t>s,</a:t>
            </a:r>
            <a:r>
              <a:rPr spc="15" dirty="0"/>
              <a:t> </a:t>
            </a:r>
            <a:r>
              <a:rPr spc="-20" dirty="0"/>
              <a:t>m</a:t>
            </a:r>
            <a:r>
              <a:rPr spc="-5" dirty="0"/>
              <a:t>o</a:t>
            </a:r>
            <a:r>
              <a:rPr dirty="0"/>
              <a:t>l</a:t>
            </a:r>
            <a:r>
              <a:rPr spc="-5" dirty="0"/>
              <a:t>d, yeast, </a:t>
            </a:r>
            <a:r>
              <a:rPr spc="-25" dirty="0"/>
              <a:t>m</a:t>
            </a:r>
            <a:r>
              <a:rPr spc="-5" dirty="0"/>
              <a:t>il</a:t>
            </a:r>
            <a:r>
              <a:rPr dirty="0"/>
              <a:t>d</a:t>
            </a:r>
            <a:r>
              <a:rPr spc="-5" dirty="0"/>
              <a:t>ew</a:t>
            </a:r>
          </a:p>
        </p:txBody>
      </p:sp>
      <p:sp>
        <p:nvSpPr>
          <p:cNvPr id="10" name="object 10"/>
          <p:cNvSpPr/>
          <p:nvPr/>
        </p:nvSpPr>
        <p:spPr>
          <a:xfrm>
            <a:off x="2682239" y="5655564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7600" y="1828800"/>
            <a:ext cx="2869692" cy="2446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1574291"/>
            <a:ext cx="1036320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7614" rIns="0" bIns="0" rtlCol="0">
            <a:spAutoFit/>
          </a:bodyPr>
          <a:lstStyle/>
          <a:p>
            <a:pPr marL="2022475">
              <a:lnSpc>
                <a:spcPct val="100000"/>
              </a:lnSpc>
            </a:pPr>
            <a:r>
              <a:rPr dirty="0"/>
              <a:t>Kingd</a:t>
            </a:r>
            <a:r>
              <a:rPr spc="10" dirty="0"/>
              <a:t>o</a:t>
            </a:r>
            <a:r>
              <a:rPr spc="5" dirty="0"/>
              <a:t>m</a:t>
            </a:r>
            <a:r>
              <a:rPr spc="-40" dirty="0"/>
              <a:t> </a:t>
            </a:r>
            <a:r>
              <a:rPr dirty="0"/>
              <a:t>Plantae</a:t>
            </a:r>
          </a:p>
        </p:txBody>
      </p:sp>
      <p:sp>
        <p:nvSpPr>
          <p:cNvPr id="4" name="object 4"/>
          <p:cNvSpPr/>
          <p:nvPr/>
        </p:nvSpPr>
        <p:spPr>
          <a:xfrm>
            <a:off x="2682239" y="1911730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82239" y="2423795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2239" y="2935858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82239" y="3447796"/>
            <a:ext cx="24079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2239" y="3959859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82239" y="4898644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12694" y="1857772"/>
            <a:ext cx="7256145" cy="430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380355">
              <a:lnSpc>
                <a:spcPct val="120000"/>
              </a:lnSpc>
            </a:pPr>
            <a:r>
              <a:rPr sz="2800" spc="-5" dirty="0">
                <a:latin typeface="Times New Roman"/>
                <a:cs typeface="Times New Roman"/>
              </a:rPr>
              <a:t>Eukar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es Mul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icellular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lls </a:t>
            </a:r>
            <a:r>
              <a:rPr sz="2800" spc="-20" dirty="0">
                <a:latin typeface="Times New Roman"/>
                <a:cs typeface="Times New Roman"/>
              </a:rPr>
              <a:t>w</a:t>
            </a:r>
            <a:r>
              <a:rPr sz="2800" spc="-5" dirty="0">
                <a:latin typeface="Times New Roman"/>
                <a:cs typeface="Times New Roman"/>
              </a:rPr>
              <a:t>alls 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ade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ellul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Do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10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-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ile)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Auto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-p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uce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their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own 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od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chl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asts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hesis)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lls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anized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es,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gan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&amp; 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sy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te</a:t>
            </a:r>
            <a:r>
              <a:rPr sz="2800" spc="-3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EX: t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s,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asses,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her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s, fl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wering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plan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s,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&amp; ferns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82239" y="5837491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72400" y="1752600"/>
            <a:ext cx="2574036" cy="1967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67000" y="228600"/>
            <a:ext cx="1524000" cy="1255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1574291"/>
            <a:ext cx="1036320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7614" rIns="0" bIns="0" rtlCol="0">
            <a:spAutoFit/>
          </a:bodyPr>
          <a:lstStyle/>
          <a:p>
            <a:pPr marL="1805939">
              <a:lnSpc>
                <a:spcPct val="100000"/>
              </a:lnSpc>
            </a:pPr>
            <a:r>
              <a:rPr dirty="0"/>
              <a:t>Kin</a:t>
            </a:r>
            <a:r>
              <a:rPr spc="5" dirty="0"/>
              <a:t>g</a:t>
            </a:r>
            <a:r>
              <a:rPr dirty="0"/>
              <a:t>d</a:t>
            </a:r>
            <a:r>
              <a:rPr spc="5" dirty="0"/>
              <a:t>om</a:t>
            </a:r>
            <a:r>
              <a:rPr spc="-40" dirty="0"/>
              <a:t> </a:t>
            </a:r>
            <a:r>
              <a:rPr dirty="0"/>
              <a:t>Animalia</a:t>
            </a:r>
          </a:p>
        </p:txBody>
      </p:sp>
      <p:sp>
        <p:nvSpPr>
          <p:cNvPr id="4" name="object 4"/>
          <p:cNvSpPr/>
          <p:nvPr/>
        </p:nvSpPr>
        <p:spPr>
          <a:xfrm>
            <a:off x="2377439" y="1911730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77439" y="2423795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77439" y="2935858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77439" y="3447796"/>
            <a:ext cx="24079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77439" y="3959859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77439" y="4471923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77439" y="5410771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7705" marR="5559425">
              <a:lnSpc>
                <a:spcPct val="120000"/>
              </a:lnSpc>
            </a:pPr>
            <a:r>
              <a:rPr spc="-5" dirty="0"/>
              <a:t>Eukar</a:t>
            </a:r>
            <a:r>
              <a:rPr spc="0" dirty="0"/>
              <a:t>y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es Mul</a:t>
            </a:r>
            <a:r>
              <a:rPr dirty="0"/>
              <a:t>t</a:t>
            </a:r>
            <a:r>
              <a:rPr spc="-5" dirty="0"/>
              <a:t>icellular No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20" dirty="0"/>
              <a:t>e</a:t>
            </a:r>
            <a:r>
              <a:rPr spc="-5" dirty="0"/>
              <a:t>ll</a:t>
            </a:r>
            <a:r>
              <a:rPr spc="-15" dirty="0"/>
              <a:t> </a:t>
            </a:r>
            <a:r>
              <a:rPr spc="-5" dirty="0"/>
              <a:t>w</a:t>
            </a:r>
            <a:r>
              <a:rPr spc="-20" dirty="0"/>
              <a:t>a</a:t>
            </a:r>
            <a:r>
              <a:rPr spc="-5" dirty="0"/>
              <a:t>lls</a:t>
            </a:r>
          </a:p>
          <a:p>
            <a:pPr marL="687705">
              <a:lnSpc>
                <a:spcPct val="100000"/>
              </a:lnSpc>
              <a:spcBef>
                <a:spcPts val="670"/>
              </a:spcBef>
            </a:pPr>
            <a:r>
              <a:rPr spc="-5" dirty="0"/>
              <a:t>Mo</a:t>
            </a:r>
            <a:r>
              <a:rPr dirty="0"/>
              <a:t>b</a:t>
            </a:r>
            <a:r>
              <a:rPr spc="-5" dirty="0"/>
              <a:t>ile</a:t>
            </a:r>
            <a:r>
              <a:rPr spc="-15" dirty="0"/>
              <a:t> </a:t>
            </a:r>
            <a:r>
              <a:rPr spc="-5" dirty="0"/>
              <a:t>(at le</a:t>
            </a:r>
            <a:r>
              <a:rPr spc="-15" dirty="0"/>
              <a:t>a</a:t>
            </a:r>
            <a:r>
              <a:rPr spc="-5" dirty="0"/>
              <a:t>st </a:t>
            </a:r>
            <a:r>
              <a:rPr dirty="0"/>
              <a:t>d</a:t>
            </a:r>
            <a:r>
              <a:rPr spc="-5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g</a:t>
            </a:r>
            <a:r>
              <a:rPr spc="-10" dirty="0"/>
              <a:t> </a:t>
            </a:r>
            <a:r>
              <a:rPr spc="-5" dirty="0"/>
              <a:t>s</a:t>
            </a:r>
            <a:r>
              <a:rPr dirty="0"/>
              <a:t>o</a:t>
            </a:r>
            <a:r>
              <a:rPr spc="-20" dirty="0"/>
              <a:t>m</a:t>
            </a:r>
            <a:r>
              <a:rPr spc="-5" dirty="0"/>
              <a:t>e </a:t>
            </a:r>
            <a:r>
              <a:rPr dirty="0"/>
              <a:t>p</a:t>
            </a:r>
            <a:r>
              <a:rPr spc="-5" dirty="0"/>
              <a:t>art</a:t>
            </a:r>
            <a:r>
              <a:rPr spc="-15" dirty="0"/>
              <a:t> </a:t>
            </a:r>
            <a:r>
              <a:rPr spc="-5" dirty="0"/>
              <a:t>of</a:t>
            </a:r>
            <a:r>
              <a:rPr spc="5" dirty="0"/>
              <a:t> </a:t>
            </a:r>
            <a:r>
              <a:rPr spc="-5" dirty="0"/>
              <a:t>their l</a:t>
            </a:r>
            <a:r>
              <a:rPr dirty="0"/>
              <a:t>i</a:t>
            </a:r>
            <a:r>
              <a:rPr spc="-5" dirty="0"/>
              <a:t>fe span)</a:t>
            </a:r>
          </a:p>
          <a:p>
            <a:pPr marL="687705">
              <a:lnSpc>
                <a:spcPct val="100000"/>
              </a:lnSpc>
              <a:spcBef>
                <a:spcPts val="670"/>
              </a:spcBef>
            </a:pPr>
            <a:r>
              <a:rPr spc="-5" dirty="0"/>
              <a:t>H</a:t>
            </a:r>
            <a:r>
              <a:rPr spc="-20" dirty="0"/>
              <a:t>e</a:t>
            </a:r>
            <a:r>
              <a:rPr spc="-5" dirty="0"/>
              <a:t>terot</a:t>
            </a:r>
            <a:r>
              <a:rPr dirty="0"/>
              <a:t>r</a:t>
            </a:r>
            <a:r>
              <a:rPr spc="-5" dirty="0"/>
              <a:t>o</a:t>
            </a:r>
            <a:r>
              <a:rPr dirty="0"/>
              <a:t>p</a:t>
            </a:r>
            <a:r>
              <a:rPr spc="-5" dirty="0"/>
              <a:t>hic</a:t>
            </a:r>
            <a:r>
              <a:rPr spc="-15" dirty="0"/>
              <a:t> </a:t>
            </a:r>
            <a:r>
              <a:rPr spc="-5" dirty="0"/>
              <a:t>(con</a:t>
            </a:r>
            <a:r>
              <a:rPr dirty="0"/>
              <a:t>s</a:t>
            </a:r>
            <a:r>
              <a:rPr spc="-5" dirty="0"/>
              <a:t>u</a:t>
            </a:r>
            <a:r>
              <a:rPr spc="-20" dirty="0"/>
              <a:t>m</a:t>
            </a:r>
            <a:r>
              <a:rPr spc="-5" dirty="0"/>
              <a:t>ers)</a:t>
            </a:r>
          </a:p>
          <a:p>
            <a:pPr marL="687705" marR="539115">
              <a:lnSpc>
                <a:spcPct val="100000"/>
              </a:lnSpc>
              <a:spcBef>
                <a:spcPts val="670"/>
              </a:spcBef>
            </a:pPr>
            <a:r>
              <a:rPr spc="-5" dirty="0"/>
              <a:t>C</a:t>
            </a:r>
            <a:r>
              <a:rPr spc="-20" dirty="0"/>
              <a:t>e</a:t>
            </a:r>
            <a:r>
              <a:rPr spc="-5" dirty="0"/>
              <a:t>lls</a:t>
            </a:r>
            <a:r>
              <a:rPr spc="-10" dirty="0"/>
              <a:t> </a:t>
            </a:r>
            <a:r>
              <a:rPr spc="-5" dirty="0"/>
              <a:t>are 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g</a:t>
            </a:r>
            <a:r>
              <a:rPr spc="-5" dirty="0"/>
              <a:t>anized</a:t>
            </a:r>
            <a:r>
              <a:rPr spc="-20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to</a:t>
            </a:r>
            <a:r>
              <a:rPr spc="-10" dirty="0"/>
              <a:t> </a:t>
            </a:r>
            <a:r>
              <a:rPr spc="-5" dirty="0"/>
              <a:t>ti</a:t>
            </a:r>
            <a:r>
              <a:rPr dirty="0"/>
              <a:t>s</a:t>
            </a:r>
            <a:r>
              <a:rPr spc="-5" dirty="0"/>
              <a:t>s</a:t>
            </a:r>
            <a:r>
              <a:rPr dirty="0"/>
              <a:t>u</a:t>
            </a:r>
            <a:r>
              <a:rPr spc="-5" dirty="0"/>
              <a:t>es,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r</a:t>
            </a:r>
            <a:r>
              <a:rPr spc="-5" dirty="0"/>
              <a:t>gan</a:t>
            </a:r>
            <a:r>
              <a:rPr dirty="0"/>
              <a:t>s</a:t>
            </a:r>
            <a:r>
              <a:rPr spc="-5" dirty="0"/>
              <a:t>,</a:t>
            </a:r>
            <a:r>
              <a:rPr spc="-20" dirty="0"/>
              <a:t> </a:t>
            </a:r>
            <a:r>
              <a:rPr spc="-5" dirty="0"/>
              <a:t>&amp; 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g</a:t>
            </a:r>
            <a:r>
              <a:rPr spc="-5" dirty="0"/>
              <a:t>an s</a:t>
            </a:r>
            <a:r>
              <a:rPr dirty="0"/>
              <a:t>y</a:t>
            </a:r>
            <a:r>
              <a:rPr spc="-5" dirty="0"/>
              <a:t>ste</a:t>
            </a:r>
            <a:r>
              <a:rPr spc="-20" dirty="0"/>
              <a:t>m</a:t>
            </a:r>
            <a:r>
              <a:rPr spc="-5" dirty="0"/>
              <a:t>s.</a:t>
            </a:r>
          </a:p>
          <a:p>
            <a:pPr marL="687705" marR="5080">
              <a:lnSpc>
                <a:spcPct val="100000"/>
              </a:lnSpc>
              <a:spcBef>
                <a:spcPts val="670"/>
              </a:spcBef>
              <a:tabLst>
                <a:tab pos="2216785" algn="l"/>
              </a:tabLst>
            </a:pPr>
            <a:r>
              <a:rPr spc="-5" dirty="0"/>
              <a:t>H</a:t>
            </a:r>
            <a:r>
              <a:rPr spc="-20" dirty="0"/>
              <a:t>a</a:t>
            </a:r>
            <a:r>
              <a:rPr spc="-5" dirty="0"/>
              <a:t>ve </a:t>
            </a:r>
            <a:r>
              <a:rPr spc="-20" dirty="0"/>
              <a:t>m</a:t>
            </a:r>
            <a:r>
              <a:rPr spc="-5" dirty="0"/>
              <a:t>o</a:t>
            </a:r>
            <a:r>
              <a:rPr dirty="0"/>
              <a:t>r</a:t>
            </a:r>
            <a:r>
              <a:rPr spc="-5" dirty="0"/>
              <a:t>e</a:t>
            </a:r>
            <a:r>
              <a:rPr spc="10" dirty="0"/>
              <a:t> </a:t>
            </a:r>
            <a:r>
              <a:rPr spc="-5" dirty="0"/>
              <a:t>speci</a:t>
            </a:r>
            <a:r>
              <a:rPr spc="-15" dirty="0"/>
              <a:t>e</a:t>
            </a:r>
            <a:r>
              <a:rPr spc="-5" dirty="0"/>
              <a:t>s</a:t>
            </a:r>
            <a:r>
              <a:rPr spc="-15" dirty="0"/>
              <a:t> </a:t>
            </a:r>
            <a:r>
              <a:rPr spc="-5" dirty="0"/>
              <a:t>than</a:t>
            </a:r>
            <a:r>
              <a:rPr spc="-15" dirty="0"/>
              <a:t> </a:t>
            </a:r>
            <a:r>
              <a:rPr spc="-5" dirty="0"/>
              <a:t>any ot</a:t>
            </a:r>
            <a:r>
              <a:rPr dirty="0"/>
              <a:t>h</a:t>
            </a:r>
            <a:r>
              <a:rPr spc="-5" dirty="0"/>
              <a:t>er</a:t>
            </a:r>
            <a:r>
              <a:rPr spc="-20" dirty="0"/>
              <a:t> </a:t>
            </a:r>
            <a:r>
              <a:rPr spc="-5" dirty="0"/>
              <a:t>Eukary</a:t>
            </a:r>
            <a:r>
              <a:rPr dirty="0"/>
              <a:t>o</a:t>
            </a:r>
            <a:r>
              <a:rPr spc="-5" dirty="0"/>
              <a:t>tic k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5" dirty="0"/>
              <a:t>d</a:t>
            </a:r>
            <a:r>
              <a:rPr dirty="0"/>
              <a:t>o</a:t>
            </a:r>
            <a:r>
              <a:rPr spc="-20" dirty="0"/>
              <a:t>m</a:t>
            </a:r>
            <a:r>
              <a:rPr spc="-5" dirty="0"/>
              <a:t>.</a:t>
            </a:r>
            <a:r>
              <a:rPr dirty="0"/>
              <a:t>	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clu</a:t>
            </a:r>
            <a:r>
              <a:rPr dirty="0"/>
              <a:t>d</a:t>
            </a:r>
            <a:r>
              <a:rPr spc="-5" dirty="0"/>
              <a:t>es</a:t>
            </a:r>
            <a:r>
              <a:rPr spc="-20" dirty="0"/>
              <a:t> </a:t>
            </a:r>
            <a:r>
              <a:rPr spc="-5" dirty="0"/>
              <a:t>s</a:t>
            </a:r>
            <a:r>
              <a:rPr dirty="0"/>
              <a:t>p</a:t>
            </a:r>
            <a:r>
              <a:rPr spc="-5" dirty="0"/>
              <a:t>o</a:t>
            </a:r>
            <a:r>
              <a:rPr dirty="0"/>
              <a:t>n</a:t>
            </a:r>
            <a:r>
              <a:rPr spc="-5" dirty="0"/>
              <a:t>ges,</a:t>
            </a:r>
            <a:r>
              <a:rPr spc="-15" dirty="0"/>
              <a:t> </a:t>
            </a:r>
            <a:r>
              <a:rPr spc="-5" dirty="0"/>
              <a:t>jell</a:t>
            </a:r>
            <a:r>
              <a:rPr dirty="0"/>
              <a:t>y</a:t>
            </a:r>
            <a:r>
              <a:rPr spc="-5" dirty="0"/>
              <a:t>fi</a:t>
            </a:r>
            <a:r>
              <a:rPr dirty="0"/>
              <a:t>s</a:t>
            </a:r>
            <a:r>
              <a:rPr spc="-5" dirty="0"/>
              <a:t>h,</a:t>
            </a:r>
            <a:r>
              <a:rPr spc="-30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sects,</a:t>
            </a:r>
            <a:r>
              <a:rPr spc="-20" dirty="0"/>
              <a:t> </a:t>
            </a:r>
            <a:r>
              <a:rPr spc="-5" dirty="0"/>
              <a:t>b</a:t>
            </a:r>
            <a:r>
              <a:rPr dirty="0"/>
              <a:t>i</a:t>
            </a:r>
            <a:r>
              <a:rPr spc="-5" dirty="0"/>
              <a:t>r</a:t>
            </a:r>
            <a:r>
              <a:rPr dirty="0"/>
              <a:t>d</a:t>
            </a:r>
            <a:r>
              <a:rPr spc="-5" dirty="0"/>
              <a:t>s, </a:t>
            </a:r>
            <a:r>
              <a:rPr spc="-20" dirty="0"/>
              <a:t>m</a:t>
            </a:r>
            <a:r>
              <a:rPr spc="-5" dirty="0"/>
              <a:t>a</a:t>
            </a:r>
            <a:r>
              <a:rPr spc="-25" dirty="0"/>
              <a:t>m</a:t>
            </a:r>
            <a:r>
              <a:rPr spc="-20" dirty="0"/>
              <a:t>m</a:t>
            </a:r>
            <a:r>
              <a:rPr spc="-5" dirty="0"/>
              <a:t>als,</a:t>
            </a:r>
            <a:r>
              <a:rPr spc="40" dirty="0"/>
              <a:t> </a:t>
            </a:r>
            <a:r>
              <a:rPr spc="-5" dirty="0"/>
              <a:t>etc.</a:t>
            </a:r>
          </a:p>
        </p:txBody>
      </p:sp>
      <p:sp>
        <p:nvSpPr>
          <p:cNvPr id="12" name="object 12"/>
          <p:cNvSpPr/>
          <p:nvPr/>
        </p:nvSpPr>
        <p:spPr>
          <a:xfrm>
            <a:off x="8991600" y="152400"/>
            <a:ext cx="1345692" cy="1345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8375</TotalTime>
  <Words>312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Office Theme</vt:lpstr>
      <vt:lpstr>Notes: The 6 Kingdoms</vt:lpstr>
      <vt:lpstr>The Kingdoms</vt:lpstr>
      <vt:lpstr>Kingdom Archaeabacteria “Ancient Bacteria”</vt:lpstr>
      <vt:lpstr>Kingdom Eubacteria “True Bacteria”</vt:lpstr>
      <vt:lpstr>Kingdom Protista – the “catch-all” kingdom</vt:lpstr>
      <vt:lpstr>Kingdom Fungi</vt:lpstr>
      <vt:lpstr>Kingdom Plantae</vt:lpstr>
      <vt:lpstr>Kingdom Animalia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The 6 Kingdoms</dc:title>
  <dc:creator>Deyka L. Smith</dc:creator>
  <cp:lastModifiedBy>Erin Dunlap</cp:lastModifiedBy>
  <cp:revision>4</cp:revision>
  <dcterms:created xsi:type="dcterms:W3CDTF">2019-01-11T13:39:23Z</dcterms:created>
  <dcterms:modified xsi:type="dcterms:W3CDTF">2019-12-03T18:26:36Z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2019-01-11T00:00:00Z</vt:filetime>
  </property>
</Properties>
</file>